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4" y="285750"/>
            <a:ext cx="12193588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sz="180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68338489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15.12.2020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56453489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13487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0" y="685800"/>
            <a:ext cx="7418070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15.12.2020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0769428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15.12.2020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66643432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466" y="685802"/>
            <a:ext cx="7855109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15.12.2020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9991419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15.12.2020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42763121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931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685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85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15.12.2020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72321090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15.12.2020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18341838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15.12.2020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29362892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2" y="685800"/>
            <a:ext cx="564026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15.12.2020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75375983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7341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15.12.2020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44187167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DB0B3A2-85CD-4CC3-83DB-E635ED53EFC3}" type="datetimeFigureOut">
              <a:rPr lang="ro-RO" smtClean="0"/>
              <a:t>15.12.2020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5126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99" y="1649185"/>
            <a:ext cx="5339443" cy="3559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54970" y="304800"/>
            <a:ext cx="928551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o-RO" sz="3200" dirty="0" smtClean="0">
                <a:latin typeface="Constantia" panose="02030602050306030303" pitchFamily="18" charset="0"/>
              </a:rPr>
              <a:t>24</a:t>
            </a:r>
            <a:r>
              <a:rPr lang="en-GB" sz="3200" dirty="0" smtClean="0">
                <a:latin typeface="Constantia" panose="02030602050306030303" pitchFamily="18" charset="0"/>
              </a:rPr>
              <a:t> </a:t>
            </a:r>
            <a:r>
              <a:rPr lang="en-GB" sz="3200" dirty="0" err="1" smtClean="0">
                <a:latin typeface="Constantia" panose="02030602050306030303" pitchFamily="18" charset="0"/>
              </a:rPr>
              <a:t>ianuarie</a:t>
            </a:r>
            <a:endParaRPr lang="en-GB" sz="4000" b="1" dirty="0" smtClean="0"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</a:pPr>
            <a:r>
              <a:rPr lang="ro-RO" sz="4000" b="1" dirty="0" smtClean="0">
                <a:latin typeface="Constantia" panose="02030602050306030303" pitchFamily="18" charset="0"/>
              </a:rPr>
              <a:t>Candace*</a:t>
            </a:r>
            <a:endParaRPr lang="en-GB" sz="4000" b="1" dirty="0"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0543" y="1296843"/>
            <a:ext cx="54210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latin typeface="Constantia" panose="02030602050306030303" pitchFamily="18" charset="0"/>
              </a:rPr>
              <a:t>Slujește</a:t>
            </a:r>
            <a:r>
              <a:rPr lang="en-GB" sz="2400" b="1" dirty="0" smtClean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într</a:t>
            </a:r>
            <a:r>
              <a:rPr lang="en-GB" sz="2400" dirty="0">
                <a:latin typeface="Constantia" panose="02030602050306030303" pitchFamily="18" charset="0"/>
              </a:rPr>
              <a:t>-o </a:t>
            </a:r>
            <a:r>
              <a:rPr lang="en-GB" sz="2400" dirty="0" err="1">
                <a:latin typeface="Constantia" panose="02030602050306030303" pitchFamily="18" charset="0"/>
              </a:rPr>
              <a:t>țară</a:t>
            </a:r>
            <a:r>
              <a:rPr lang="en-GB" sz="2400" dirty="0">
                <a:latin typeface="Constantia" panose="02030602050306030303" pitchFamily="18" charset="0"/>
              </a:rPr>
              <a:t> din Asia de </a:t>
            </a:r>
            <a:r>
              <a:rPr lang="en-GB" sz="2400" dirty="0" err="1">
                <a:latin typeface="Constantia" panose="02030602050306030303" pitchFamily="18" charset="0"/>
              </a:rPr>
              <a:t>Sud</a:t>
            </a:r>
            <a:r>
              <a:rPr lang="en-GB" sz="2400" dirty="0">
                <a:latin typeface="Constantia" panose="02030602050306030303" pitchFamily="18" charset="0"/>
              </a:rPr>
              <a:t>- Est </a:t>
            </a:r>
          </a:p>
          <a:p>
            <a:r>
              <a:rPr lang="en-GB" sz="2400" b="1" dirty="0" err="1">
                <a:latin typeface="Constantia" panose="02030602050306030303" pitchFamily="18" charset="0"/>
              </a:rPr>
              <a:t>Trimisă</a:t>
            </a:r>
            <a:r>
              <a:rPr lang="en-GB" sz="2400" b="1" dirty="0">
                <a:latin typeface="Constantia" panose="02030602050306030303" pitchFamily="18" charset="0"/>
              </a:rPr>
              <a:t> de </a:t>
            </a:r>
            <a:r>
              <a:rPr lang="en-GB" sz="2400" dirty="0" err="1">
                <a:latin typeface="Constantia" panose="02030602050306030303" pitchFamily="18" charset="0"/>
              </a:rPr>
              <a:t>Biserica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i="1" dirty="0" err="1">
                <a:latin typeface="Constantia" panose="02030602050306030303" pitchFamily="18" charset="0"/>
              </a:rPr>
              <a:t>Limanuri</a:t>
            </a:r>
            <a:r>
              <a:rPr lang="en-GB" sz="2400" i="1" dirty="0">
                <a:latin typeface="Constantia" panose="02030602050306030303" pitchFamily="18" charset="0"/>
              </a:rPr>
              <a:t> </a:t>
            </a:r>
            <a:r>
              <a:rPr lang="en-GB" sz="2400" i="1" dirty="0" err="1">
                <a:latin typeface="Constantia" panose="02030602050306030303" pitchFamily="18" charset="0"/>
              </a:rPr>
              <a:t>Bune</a:t>
            </a:r>
            <a:r>
              <a:rPr lang="en-GB" sz="2400" i="1" dirty="0">
                <a:latin typeface="Constantia" panose="02030602050306030303" pitchFamily="18" charset="0"/>
              </a:rPr>
              <a:t> </a:t>
            </a:r>
            <a:r>
              <a:rPr lang="en-GB" sz="2400" dirty="0">
                <a:latin typeface="Constantia" panose="02030602050306030303" pitchFamily="18" charset="0"/>
              </a:rPr>
              <a:t>din </a:t>
            </a:r>
            <a:r>
              <a:rPr lang="en-GB" sz="2400" dirty="0" err="1">
                <a:latin typeface="Constantia" panose="02030602050306030303" pitchFamily="18" charset="0"/>
              </a:rPr>
              <a:t>Berga</a:t>
            </a:r>
            <a:r>
              <a:rPr lang="en-GB" sz="2400" dirty="0">
                <a:latin typeface="Constantia" panose="02030602050306030303" pitchFamily="18" charset="0"/>
              </a:rPr>
              <a:t>, </a:t>
            </a:r>
            <a:r>
              <a:rPr lang="en-GB" sz="2400" dirty="0" err="1">
                <a:latin typeface="Constantia" panose="02030602050306030303" pitchFamily="18" charset="0"/>
              </a:rPr>
              <a:t>Spania</a:t>
            </a:r>
            <a:r>
              <a:rPr lang="en-GB" sz="2400" dirty="0">
                <a:latin typeface="Constantia" panose="02030602050306030303" pitchFamily="18" charset="0"/>
              </a:rPr>
              <a:t>,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parteneriat</a:t>
            </a:r>
            <a:r>
              <a:rPr lang="en-GB" sz="2400" dirty="0">
                <a:latin typeface="Constantia" panose="02030602050306030303" pitchFamily="18" charset="0"/>
              </a:rPr>
              <a:t> cu </a:t>
            </a:r>
            <a:r>
              <a:rPr lang="en-GB" sz="2400" dirty="0" err="1">
                <a:latin typeface="Constantia" panose="02030602050306030303" pitchFamily="18" charset="0"/>
              </a:rPr>
              <a:t>Biserica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i="1" dirty="0">
                <a:latin typeface="Constantia" panose="02030602050306030303" pitchFamily="18" charset="0"/>
              </a:rPr>
              <a:t>Betel </a:t>
            </a:r>
            <a:r>
              <a:rPr lang="en-GB" sz="2400" dirty="0">
                <a:latin typeface="Constantia" panose="02030602050306030303" pitchFamily="18" charset="0"/>
              </a:rPr>
              <a:t>din </a:t>
            </a:r>
            <a:r>
              <a:rPr lang="en-GB" sz="2400" dirty="0" err="1">
                <a:latin typeface="Constantia" panose="02030602050306030303" pitchFamily="18" charset="0"/>
              </a:rPr>
              <a:t>Târgu</a:t>
            </a:r>
            <a:r>
              <a:rPr lang="en-GB" sz="2400" dirty="0">
                <a:latin typeface="Constantia" panose="02030602050306030303" pitchFamily="18" charset="0"/>
              </a:rPr>
              <a:t> Mureș </a:t>
            </a:r>
          </a:p>
          <a:p>
            <a:r>
              <a:rPr lang="en-GB" sz="2400" b="1" dirty="0" err="1">
                <a:latin typeface="Constantia" panose="02030602050306030303" pitchFamily="18" charset="0"/>
              </a:rPr>
              <a:t>Începând</a:t>
            </a:r>
            <a:r>
              <a:rPr lang="en-GB" sz="2400" b="1" dirty="0">
                <a:latin typeface="Constantia" panose="02030602050306030303" pitchFamily="18" charset="0"/>
              </a:rPr>
              <a:t> din </a:t>
            </a:r>
            <a:r>
              <a:rPr lang="en-GB" sz="2400" dirty="0">
                <a:latin typeface="Constantia" panose="02030602050306030303" pitchFamily="18" charset="0"/>
              </a:rPr>
              <a:t>2017 </a:t>
            </a:r>
          </a:p>
          <a:p>
            <a:r>
              <a:rPr lang="en-GB" sz="2400" b="1" dirty="0">
                <a:latin typeface="Constantia" panose="02030602050306030303" pitchFamily="18" charset="0"/>
              </a:rPr>
              <a:t>Se </a:t>
            </a:r>
            <a:r>
              <a:rPr lang="en-GB" sz="2400" b="1" dirty="0" err="1">
                <a:latin typeface="Constantia" panose="02030602050306030303" pitchFamily="18" charset="0"/>
              </a:rPr>
              <a:t>implică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în</a:t>
            </a:r>
            <a:r>
              <a:rPr lang="en-GB" sz="2400" b="1" dirty="0">
                <a:latin typeface="Constantia" panose="02030602050306030303" pitchFamily="18" charset="0"/>
              </a:rPr>
              <a:t>: </a:t>
            </a:r>
            <a:endParaRPr lang="en-GB" sz="2400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Constantia" panose="02030602050306030303" pitchFamily="18" charset="0"/>
              </a:rPr>
              <a:t>Ucenicizarea studenților și a membrilor bisericii locale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Constantia" panose="02030602050306030303" pitchFamily="18" charset="0"/>
              </a:rPr>
              <a:t>Predarea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limbii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engleze</a:t>
            </a:r>
            <a:r>
              <a:rPr lang="en-GB" sz="2400" dirty="0">
                <a:latin typeface="Constantia" panose="02030602050306030303" pitchFamily="18" charset="0"/>
              </a:rPr>
              <a:t> ca </a:t>
            </a:r>
            <a:r>
              <a:rPr lang="en-GB" sz="2400" dirty="0" err="1">
                <a:latin typeface="Constantia" panose="02030602050306030303" pitchFamily="18" charset="0"/>
              </a:rPr>
              <a:t>platformă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pentru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legarea</a:t>
            </a:r>
            <a:r>
              <a:rPr lang="en-GB" sz="2400" dirty="0">
                <a:latin typeface="Constantia" panose="02030602050306030303" pitchFamily="18" charset="0"/>
              </a:rPr>
              <a:t> de </a:t>
            </a:r>
            <a:r>
              <a:rPr lang="en-GB" sz="2400" dirty="0" err="1">
                <a:latin typeface="Constantia" panose="02030602050306030303" pitchFamily="18" charset="0"/>
              </a:rPr>
              <a:t>relații</a:t>
            </a:r>
            <a:r>
              <a:rPr lang="en-GB" sz="2400" dirty="0">
                <a:latin typeface="Constantia" panose="02030602050306030303" pitchFamily="18" charset="0"/>
              </a:rPr>
              <a:t> cu </a:t>
            </a:r>
            <a:r>
              <a:rPr lang="en-GB" sz="2400" dirty="0" err="1">
                <a:latin typeface="Constantia" panose="02030602050306030303" pitchFamily="18" charset="0"/>
              </a:rPr>
              <a:t>localnicii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Constantia" panose="02030602050306030303" pitchFamily="18" charset="0"/>
              </a:rPr>
              <a:t>Lucrarea de laudă și închinare din biserica locală, ca lider al echipei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96042" y="5451826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o-RO" sz="2000" b="1" dirty="0" smtClean="0">
                <a:latin typeface="Constantia" panose="02030602050306030303" pitchFamily="18" charset="0"/>
              </a:rPr>
              <a:t>*pseudonim</a:t>
            </a:r>
            <a:endParaRPr lang="en-GB" sz="20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384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3326" y="1046746"/>
            <a:ext cx="66309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nstantia" panose="02030602050306030303" pitchFamily="18" charset="0"/>
              </a:rPr>
              <a:t>Motive </a:t>
            </a:r>
            <a:r>
              <a:rPr lang="en-GB" sz="2400" b="1" dirty="0">
                <a:latin typeface="Constantia" panose="02030602050306030303" pitchFamily="18" charset="0"/>
              </a:rPr>
              <a:t>de </a:t>
            </a:r>
            <a:r>
              <a:rPr lang="en-GB" sz="2400" b="1" dirty="0" err="1">
                <a:latin typeface="Constantia" panose="02030602050306030303" pitchFamily="18" charset="0"/>
              </a:rPr>
              <a:t>rugăciune</a:t>
            </a:r>
            <a:r>
              <a:rPr lang="en-GB" sz="2400" b="1" dirty="0">
                <a:latin typeface="Constantia" panose="02030602050306030303" pitchFamily="18" charset="0"/>
              </a:rPr>
              <a:t>: </a:t>
            </a:r>
            <a:endParaRPr lang="en-GB" sz="2400" dirty="0">
              <a:latin typeface="Constantia" panose="0203060205030603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>
                <a:latin typeface="Constantia" panose="02030602050306030303" pitchFamily="18" charset="0"/>
              </a:rPr>
              <a:t>Sănătate</a:t>
            </a:r>
            <a:r>
              <a:rPr lang="en-GB" sz="2400" dirty="0" smtClean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fizică</a:t>
            </a:r>
            <a:r>
              <a:rPr lang="en-GB" sz="2400" dirty="0">
                <a:latin typeface="Constantia" panose="02030602050306030303" pitchFamily="18" charset="0"/>
              </a:rPr>
              <a:t>, </a:t>
            </a:r>
            <a:r>
              <a:rPr lang="en-GB" sz="2400" dirty="0" err="1">
                <a:latin typeface="Constantia" panose="02030602050306030303" pitchFamily="18" charset="0"/>
              </a:rPr>
              <a:t>spirituală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emoțională</a:t>
            </a:r>
            <a:r>
              <a:rPr lang="en-GB" sz="2400" dirty="0">
                <a:latin typeface="Constantia" panose="02030602050306030303" pitchFamily="18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>
                <a:latin typeface="Constantia" panose="02030602050306030303" pitchFamily="18" charset="0"/>
              </a:rPr>
              <a:t>Propășire</a:t>
            </a:r>
            <a:r>
              <a:rPr lang="en-GB" sz="2400" dirty="0" smtClean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lucrarea</a:t>
            </a:r>
            <a:r>
              <a:rPr lang="en-GB" sz="2400" dirty="0">
                <a:latin typeface="Constantia" panose="02030602050306030303" pitchFamily="18" charset="0"/>
              </a:rPr>
              <a:t> de </a:t>
            </a:r>
            <a:r>
              <a:rPr lang="en-GB" sz="2400" dirty="0" err="1">
                <a:latin typeface="Constantia" panose="02030602050306030303" pitchFamily="18" charset="0"/>
              </a:rPr>
              <a:t>ucenicizare</a:t>
            </a:r>
            <a:r>
              <a:rPr lang="en-GB" sz="2400" dirty="0">
                <a:latin typeface="Constantia" panose="02030602050306030303" pitchFamily="18" charset="0"/>
              </a:rPr>
              <a:t> cu </a:t>
            </a:r>
            <a:r>
              <a:rPr lang="en-GB" sz="2400" dirty="0" err="1">
                <a:latin typeface="Constantia" panose="02030602050306030303" pitchFamily="18" charset="0"/>
              </a:rPr>
              <a:t>studenții</a:t>
            </a:r>
            <a:r>
              <a:rPr lang="en-GB" sz="2400" dirty="0">
                <a:latin typeface="Constantia" panose="02030602050306030303" pitchFamily="18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>
                <a:latin typeface="Constantia" panose="02030602050306030303" pitchFamily="18" charset="0"/>
              </a:rPr>
              <a:t>Reîmprospătarea</a:t>
            </a:r>
            <a:r>
              <a:rPr lang="en-GB" sz="2400" dirty="0" smtClean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viziunii</a:t>
            </a:r>
            <a:r>
              <a:rPr lang="en-GB" sz="2400" dirty="0">
                <a:latin typeface="Constantia" panose="02030602050306030303" pitchFamily="18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>
              <a:latin typeface="Constantia" panose="02030602050306030303" pitchFamily="18" charset="0"/>
            </a:endParaRPr>
          </a:p>
          <a:p>
            <a:r>
              <a:rPr lang="en-GB" sz="2400" b="1" dirty="0" smtClean="0">
                <a:latin typeface="Constantia" panose="02030602050306030303" pitchFamily="18" charset="0"/>
              </a:rPr>
              <a:t>Motto</a:t>
            </a:r>
            <a:r>
              <a:rPr lang="en-GB" sz="2400" b="1" dirty="0">
                <a:latin typeface="Constantia" panose="02030602050306030303" pitchFamily="18" charset="0"/>
              </a:rPr>
              <a:t>: </a:t>
            </a:r>
            <a:endParaRPr lang="en-GB" sz="2400" dirty="0">
              <a:latin typeface="Constantia" panose="02030602050306030303" pitchFamily="18" charset="0"/>
            </a:endParaRPr>
          </a:p>
          <a:p>
            <a:r>
              <a:rPr lang="en-GB" sz="2400" dirty="0" err="1">
                <a:latin typeface="Constantia" panose="02030602050306030303" pitchFamily="18" charset="0"/>
              </a:rPr>
              <a:t>Dacă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Isus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Hristos</a:t>
            </a:r>
            <a:r>
              <a:rPr lang="en-GB" sz="2400" dirty="0">
                <a:latin typeface="Constantia" panose="02030602050306030303" pitchFamily="18" charset="0"/>
              </a:rPr>
              <a:t> e </a:t>
            </a:r>
            <a:r>
              <a:rPr lang="en-GB" sz="2400" dirty="0" err="1">
                <a:latin typeface="Constantia" panose="02030602050306030303" pitchFamily="18" charset="0"/>
              </a:rPr>
              <a:t>Dumnezeu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 a </a:t>
            </a:r>
            <a:r>
              <a:rPr lang="en-GB" sz="2400" dirty="0" err="1">
                <a:latin typeface="Constantia" panose="02030602050306030303" pitchFamily="18" charset="0"/>
              </a:rPr>
              <a:t>murit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pentru</a:t>
            </a:r>
            <a:r>
              <a:rPr lang="en-GB" sz="2400" dirty="0">
                <a:latin typeface="Constantia" panose="02030602050306030303" pitchFamily="18" charset="0"/>
              </a:rPr>
              <a:t> mine, </a:t>
            </a:r>
            <a:r>
              <a:rPr lang="en-GB" sz="2400" dirty="0" err="1">
                <a:latin typeface="Constantia" panose="02030602050306030303" pitchFamily="18" charset="0"/>
              </a:rPr>
              <a:t>atunci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nici</a:t>
            </a:r>
            <a:r>
              <a:rPr lang="en-GB" sz="2400" dirty="0">
                <a:latin typeface="Constantia" panose="02030602050306030303" pitchFamily="18" charset="0"/>
              </a:rPr>
              <a:t> un </a:t>
            </a:r>
            <a:r>
              <a:rPr lang="en-GB" sz="2400" dirty="0" err="1">
                <a:latin typeface="Constantia" panose="02030602050306030303" pitchFamily="18" charset="0"/>
              </a:rPr>
              <a:t>sacrificiu</a:t>
            </a:r>
            <a:r>
              <a:rPr lang="en-GB" sz="2400" dirty="0">
                <a:latin typeface="Constantia" panose="02030602050306030303" pitchFamily="18" charset="0"/>
              </a:rPr>
              <a:t> nu </a:t>
            </a:r>
            <a:r>
              <a:rPr lang="en-GB" sz="2400" dirty="0" err="1">
                <a:latin typeface="Constantia" panose="02030602050306030303" pitchFamily="18" charset="0"/>
              </a:rPr>
              <a:t>este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prea</a:t>
            </a:r>
            <a:r>
              <a:rPr lang="en-GB" sz="2400" dirty="0">
                <a:latin typeface="Constantia" panose="02030602050306030303" pitchFamily="18" charset="0"/>
              </a:rPr>
              <a:t> mare </a:t>
            </a:r>
            <a:r>
              <a:rPr lang="en-GB" sz="2400" dirty="0" err="1">
                <a:latin typeface="Constantia" panose="02030602050306030303" pitchFamily="18" charset="0"/>
              </a:rPr>
              <a:t>să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îl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fac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pentru</a:t>
            </a:r>
            <a:r>
              <a:rPr lang="en-GB" sz="2400" dirty="0">
                <a:latin typeface="Constantia" panose="02030602050306030303" pitchFamily="18" charset="0"/>
              </a:rPr>
              <a:t> El. </a:t>
            </a:r>
            <a:r>
              <a:rPr lang="en-GB" sz="2400" b="1" dirty="0">
                <a:latin typeface="Constantia" panose="02030602050306030303" pitchFamily="18" charset="0"/>
              </a:rPr>
              <a:t>Charles Thomas </a:t>
            </a:r>
            <a:r>
              <a:rPr lang="en-GB" sz="2400" b="1" dirty="0" err="1">
                <a:latin typeface="Constantia" panose="02030602050306030303" pitchFamily="18" charset="0"/>
              </a:rPr>
              <a:t>Studd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endParaRPr lang="en-GB" sz="2400" dirty="0">
              <a:latin typeface="Constantia" panose="0203060205030603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055" y="1046746"/>
            <a:ext cx="5443945" cy="40821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69827" y="5260208"/>
            <a:ext cx="320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o-RO" sz="3000" b="1" dirty="0" smtClean="0">
                <a:latin typeface="Constantia" panose="02030602050306030303" pitchFamily="18" charset="0"/>
              </a:rPr>
              <a:t>Asia de Sud-Est</a:t>
            </a:r>
            <a:endParaRPr lang="en-GB" sz="30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442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970" y="304800"/>
            <a:ext cx="9285515" cy="158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3200" dirty="0" err="1" smtClean="0">
                <a:latin typeface="Constantia" panose="02030602050306030303" pitchFamily="18" charset="0"/>
              </a:rPr>
              <a:t>Proiectul</a:t>
            </a:r>
            <a:r>
              <a:rPr lang="en-GB" sz="3200" dirty="0" smtClean="0">
                <a:latin typeface="Constantia" panose="02030602050306030303" pitchFamily="18" charset="0"/>
              </a:rPr>
              <a:t> Rom</a:t>
            </a:r>
            <a:r>
              <a:rPr lang="ro-RO" sz="3200" dirty="0" smtClean="0">
                <a:latin typeface="Constantia" panose="02030602050306030303" pitchFamily="18" charset="0"/>
              </a:rPr>
              <a:t>ânia 100%</a:t>
            </a:r>
          </a:p>
          <a:p>
            <a:r>
              <a:rPr lang="en-GB" sz="2800" dirty="0" err="1" smtClean="0">
                <a:latin typeface="Constantia" panose="02030602050306030303" pitchFamily="18" charset="0"/>
              </a:rPr>
              <a:t>Oraș</a:t>
            </a:r>
            <a:r>
              <a:rPr lang="en-GB" sz="2800" dirty="0" smtClean="0">
                <a:latin typeface="Constantia" panose="02030602050306030303" pitchFamily="18" charset="0"/>
              </a:rPr>
              <a:t> </a:t>
            </a:r>
            <a:r>
              <a:rPr lang="en-GB" sz="2800" dirty="0" err="1">
                <a:latin typeface="Constantia" panose="02030602050306030303" pitchFamily="18" charset="0"/>
              </a:rPr>
              <a:t>cheie</a:t>
            </a:r>
            <a:r>
              <a:rPr lang="en-GB" sz="2800" dirty="0">
                <a:latin typeface="Constantia" panose="02030602050306030303" pitchFamily="18" charset="0"/>
              </a:rPr>
              <a:t> </a:t>
            </a:r>
            <a:r>
              <a:rPr lang="en-GB" sz="2800" dirty="0" err="1">
                <a:latin typeface="Constantia" panose="02030602050306030303" pitchFamily="18" charset="0"/>
              </a:rPr>
              <a:t>vizat</a:t>
            </a:r>
            <a:r>
              <a:rPr lang="en-GB" sz="2800" dirty="0">
                <a:latin typeface="Constantia" panose="02030602050306030303" pitchFamily="18" charset="0"/>
              </a:rPr>
              <a:t> </a:t>
            </a:r>
            <a:r>
              <a:rPr lang="en-GB" sz="2800" dirty="0" err="1">
                <a:latin typeface="Constantia" panose="02030602050306030303" pitchFamily="18" charset="0"/>
              </a:rPr>
              <a:t>în</a:t>
            </a:r>
            <a:r>
              <a:rPr lang="en-GB" sz="2800" dirty="0">
                <a:latin typeface="Constantia" panose="02030602050306030303" pitchFamily="18" charset="0"/>
              </a:rPr>
              <a:t> 2021 </a:t>
            </a:r>
            <a:r>
              <a:rPr lang="en-GB" sz="2800" dirty="0" err="1">
                <a:latin typeface="Constantia" panose="02030602050306030303" pitchFamily="18" charset="0"/>
              </a:rPr>
              <a:t>pentru</a:t>
            </a:r>
            <a:r>
              <a:rPr lang="en-GB" sz="2800" dirty="0">
                <a:latin typeface="Constantia" panose="02030602050306030303" pitchFamily="18" charset="0"/>
              </a:rPr>
              <a:t> </a:t>
            </a:r>
            <a:r>
              <a:rPr lang="en-GB" sz="2800" dirty="0" err="1">
                <a:latin typeface="Constantia" panose="02030602050306030303" pitchFamily="18" charset="0"/>
              </a:rPr>
              <a:t>plantare</a:t>
            </a:r>
            <a:r>
              <a:rPr lang="en-GB" sz="2800" dirty="0">
                <a:latin typeface="Constantia" panose="02030602050306030303" pitchFamily="18" charset="0"/>
              </a:rPr>
              <a:t> de </a:t>
            </a:r>
            <a:r>
              <a:rPr lang="en-GB" sz="2800" dirty="0" err="1">
                <a:latin typeface="Constantia" panose="02030602050306030303" pitchFamily="18" charset="0"/>
              </a:rPr>
              <a:t>biserică</a:t>
            </a:r>
            <a:r>
              <a:rPr lang="en-GB" sz="2800" dirty="0">
                <a:latin typeface="Constantia" panose="02030602050306030303" pitchFamily="18" charset="0"/>
              </a:rPr>
              <a:t>: </a:t>
            </a:r>
          </a:p>
          <a:p>
            <a:r>
              <a:rPr lang="en-GB" sz="4000" b="1" dirty="0" err="1">
                <a:latin typeface="Constantia" panose="02030602050306030303" pitchFamily="18" charset="0"/>
              </a:rPr>
              <a:t>Hârșova</a:t>
            </a:r>
            <a:r>
              <a:rPr lang="en-GB" sz="4000" b="1" dirty="0">
                <a:latin typeface="Constantia" panose="02030602050306030303" pitchFamily="18" charset="0"/>
              </a:rPr>
              <a:t> [</a:t>
            </a:r>
            <a:r>
              <a:rPr lang="en-GB" sz="4000" b="1" dirty="0" err="1">
                <a:latin typeface="Constantia" panose="02030602050306030303" pitchFamily="18" charset="0"/>
              </a:rPr>
              <a:t>jud</a:t>
            </a:r>
            <a:r>
              <a:rPr lang="en-GB" sz="4000" b="1" dirty="0">
                <a:latin typeface="Constantia" panose="02030602050306030303" pitchFamily="18" charset="0"/>
              </a:rPr>
              <a:t>. </a:t>
            </a:r>
            <a:r>
              <a:rPr lang="en-GB" sz="4000" b="1" dirty="0" err="1">
                <a:latin typeface="Constantia" panose="02030602050306030303" pitchFamily="18" charset="0"/>
              </a:rPr>
              <a:t>Constanța</a:t>
            </a:r>
            <a:r>
              <a:rPr lang="en-GB" sz="4000" b="1" dirty="0">
                <a:latin typeface="Constantia" panose="02030602050306030303" pitchFamily="18" charset="0"/>
              </a:rPr>
              <a:t>] </a:t>
            </a:r>
            <a:endParaRPr lang="en-GB" sz="4000" b="1" dirty="0" smtClean="0"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970" y="2137143"/>
            <a:ext cx="112628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nstantia" panose="02030602050306030303" pitchFamily="18" charset="0"/>
              </a:rPr>
              <a:t>Din </a:t>
            </a:r>
            <a:r>
              <a:rPr lang="en-GB" sz="2400" dirty="0" err="1">
                <a:latin typeface="Constantia" panose="02030602050306030303" pitchFamily="18" charset="0"/>
              </a:rPr>
              <a:t>cei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aproximativ</a:t>
            </a:r>
            <a:r>
              <a:rPr lang="en-GB" sz="2400" dirty="0">
                <a:latin typeface="Constantia" panose="02030602050306030303" pitchFamily="18" charset="0"/>
              </a:rPr>
              <a:t> 10.000 de </a:t>
            </a:r>
            <a:r>
              <a:rPr lang="en-GB" sz="2400" dirty="0" err="1">
                <a:latin typeface="Constantia" panose="02030602050306030303" pitchFamily="18" charset="0"/>
              </a:rPr>
              <a:t>locuitori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pe</a:t>
            </a:r>
            <a:r>
              <a:rPr lang="en-GB" sz="2400" dirty="0">
                <a:latin typeface="Constantia" panose="02030602050306030303" pitchFamily="18" charset="0"/>
              </a:rPr>
              <a:t> care </a:t>
            </a:r>
            <a:r>
              <a:rPr lang="en-GB" sz="2400" dirty="0" err="1">
                <a:latin typeface="Constantia" panose="02030602050306030303" pitchFamily="18" charset="0"/>
              </a:rPr>
              <a:t>orașul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Hârșova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îi</a:t>
            </a:r>
            <a:r>
              <a:rPr lang="en-GB" sz="2400" dirty="0">
                <a:latin typeface="Constantia" panose="02030602050306030303" pitchFamily="18" charset="0"/>
              </a:rPr>
              <a:t> are, </a:t>
            </a:r>
            <a:r>
              <a:rPr lang="en-GB" sz="2400" dirty="0" err="1">
                <a:latin typeface="Constantia" panose="02030602050306030303" pitchFamily="18" charset="0"/>
              </a:rPr>
              <a:t>mai</a:t>
            </a:r>
            <a:r>
              <a:rPr lang="en-GB" sz="2400" dirty="0">
                <a:latin typeface="Constantia" panose="02030602050306030303" pitchFamily="18" charset="0"/>
              </a:rPr>
              <a:t> bine de 10% </a:t>
            </a:r>
            <a:r>
              <a:rPr lang="en-GB" sz="2400" dirty="0" err="1">
                <a:latin typeface="Constantia" panose="02030602050306030303" pitchFamily="18" charset="0"/>
              </a:rPr>
              <a:t>sunt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musulmani</a:t>
            </a:r>
            <a:r>
              <a:rPr lang="en-GB" sz="2400" dirty="0">
                <a:latin typeface="Constantia" panose="02030602050306030303" pitchFamily="18" charset="0"/>
              </a:rPr>
              <a:t>, </a:t>
            </a:r>
            <a:r>
              <a:rPr lang="en-GB" sz="2400" dirty="0" err="1">
                <a:latin typeface="Constantia" panose="02030602050306030303" pitchFamily="18" charset="0"/>
              </a:rPr>
              <a:t>iar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aproape</a:t>
            </a:r>
            <a:r>
              <a:rPr lang="en-GB" sz="2400" dirty="0">
                <a:latin typeface="Constantia" panose="02030602050306030303" pitchFamily="18" charset="0"/>
              </a:rPr>
              <a:t> 10% s-au </a:t>
            </a:r>
            <a:r>
              <a:rPr lang="en-GB" sz="2400" dirty="0" err="1">
                <a:latin typeface="Constantia" panose="02030602050306030303" pitchFamily="18" charset="0"/>
              </a:rPr>
              <a:t>declarat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fără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credință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religioasă</a:t>
            </a:r>
            <a:r>
              <a:rPr lang="en-GB" sz="2400" dirty="0">
                <a:latin typeface="Constantia" panose="02030602050306030303" pitchFamily="18" charset="0"/>
              </a:rPr>
              <a:t>, </a:t>
            </a:r>
            <a:r>
              <a:rPr lang="en-GB" sz="2400" dirty="0" err="1">
                <a:latin typeface="Constantia" panose="02030602050306030303" pitchFamily="18" charset="0"/>
              </a:rPr>
              <a:t>atei</a:t>
            </a:r>
            <a:r>
              <a:rPr lang="en-GB" sz="2400" dirty="0">
                <a:latin typeface="Constantia" panose="02030602050306030303" pitchFamily="18" charset="0"/>
              </a:rPr>
              <a:t>. </a:t>
            </a:r>
          </a:p>
          <a:p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acest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oraș</a:t>
            </a:r>
            <a:r>
              <a:rPr lang="en-GB" sz="2400" dirty="0">
                <a:latin typeface="Constantia" panose="02030602050306030303" pitchFamily="18" charset="0"/>
              </a:rPr>
              <a:t> au </a:t>
            </a:r>
            <a:r>
              <a:rPr lang="en-GB" sz="2400" dirty="0" err="1">
                <a:latin typeface="Constantia" panose="02030602050306030303" pitchFamily="18" charset="0"/>
              </a:rPr>
              <a:t>fost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mai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multe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încercări</a:t>
            </a:r>
            <a:r>
              <a:rPr lang="en-GB" sz="2400" dirty="0">
                <a:latin typeface="Constantia" panose="02030602050306030303" pitchFamily="18" charset="0"/>
              </a:rPr>
              <a:t> de </a:t>
            </a:r>
            <a:r>
              <a:rPr lang="en-GB" sz="2400" dirty="0" err="1">
                <a:latin typeface="Constantia" panose="02030602050306030303" pitchFamily="18" charset="0"/>
              </a:rPr>
              <a:t>plantare</a:t>
            </a:r>
            <a:r>
              <a:rPr lang="en-GB" sz="2400" dirty="0">
                <a:latin typeface="Constantia" panose="02030602050306030303" pitchFamily="18" charset="0"/>
              </a:rPr>
              <a:t> de </a:t>
            </a:r>
            <a:r>
              <a:rPr lang="en-GB" sz="2400" dirty="0" err="1">
                <a:latin typeface="Constantia" panose="02030602050306030303" pitchFamily="18" charset="0"/>
              </a:rPr>
              <a:t>biserică</a:t>
            </a:r>
            <a:r>
              <a:rPr lang="en-GB" sz="2400" dirty="0">
                <a:latin typeface="Constantia" panose="02030602050306030303" pitchFamily="18" charset="0"/>
              </a:rPr>
              <a:t>, </a:t>
            </a:r>
            <a:r>
              <a:rPr lang="en-GB" sz="2400" dirty="0" err="1">
                <a:latin typeface="Constantia" panose="02030602050306030303" pitchFamily="18" charset="0"/>
              </a:rPr>
              <a:t>însă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încă</a:t>
            </a:r>
            <a:r>
              <a:rPr lang="en-GB" sz="2400" dirty="0">
                <a:latin typeface="Constantia" panose="02030602050306030303" pitchFamily="18" charset="0"/>
              </a:rPr>
              <a:t> nu </a:t>
            </a:r>
            <a:r>
              <a:rPr lang="en-GB" sz="2400" dirty="0" err="1">
                <a:latin typeface="Constantia" panose="02030602050306030303" pitchFamily="18" charset="0"/>
              </a:rPr>
              <a:t>există</a:t>
            </a:r>
            <a:r>
              <a:rPr lang="en-GB" sz="2400" dirty="0">
                <a:latin typeface="Constantia" panose="02030602050306030303" pitchFamily="18" charset="0"/>
              </a:rPr>
              <a:t> o </a:t>
            </a:r>
            <a:r>
              <a:rPr lang="en-GB" sz="2400" dirty="0" err="1">
                <a:latin typeface="Constantia" panose="02030602050306030303" pitchFamily="18" charset="0"/>
              </a:rPr>
              <a:t>biserică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penticostală</a:t>
            </a:r>
            <a:r>
              <a:rPr lang="en-GB" sz="2400" dirty="0">
                <a:latin typeface="Constantia" panose="02030602050306030303" pitchFamily="18" charset="0"/>
              </a:rPr>
              <a:t>. </a:t>
            </a:r>
            <a:endParaRPr lang="ro-RO" sz="2400" dirty="0" smtClean="0">
              <a:latin typeface="Constantia" panose="02030602050306030303" pitchFamily="18" charset="0"/>
            </a:endParaRPr>
          </a:p>
          <a:p>
            <a:endParaRPr lang="en-GB" sz="2400" dirty="0">
              <a:latin typeface="Constantia" panose="02030602050306030303" pitchFamily="18" charset="0"/>
            </a:endParaRPr>
          </a:p>
          <a:p>
            <a:r>
              <a:rPr lang="en-GB" sz="2400" b="1" dirty="0">
                <a:latin typeface="Constantia" panose="02030602050306030303" pitchFamily="18" charset="0"/>
              </a:rPr>
              <a:t>Motive de </a:t>
            </a:r>
            <a:r>
              <a:rPr lang="en-GB" sz="2400" b="1" dirty="0" err="1">
                <a:latin typeface="Constantia" panose="02030602050306030303" pitchFamily="18" charset="0"/>
              </a:rPr>
              <a:t>rugăciune</a:t>
            </a:r>
            <a:r>
              <a:rPr lang="en-GB" sz="2400" b="1" dirty="0">
                <a:latin typeface="Constantia" panose="02030602050306030303" pitchFamily="18" charset="0"/>
              </a:rPr>
              <a:t>: </a:t>
            </a:r>
            <a:endParaRPr lang="en-GB" sz="2400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Constantia" panose="02030602050306030303" pitchFamily="18" charset="0"/>
              </a:rPr>
              <a:t>Identificarea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unei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familii</a:t>
            </a:r>
            <a:r>
              <a:rPr lang="en-GB" sz="2400" dirty="0">
                <a:latin typeface="Constantia" panose="02030602050306030303" pitchFamily="18" charset="0"/>
              </a:rPr>
              <a:t> care </a:t>
            </a:r>
            <a:r>
              <a:rPr lang="en-GB" sz="2400" dirty="0" err="1">
                <a:latin typeface="Constantia" panose="02030602050306030303" pitchFamily="18" charset="0"/>
              </a:rPr>
              <a:t>să</a:t>
            </a:r>
            <a:r>
              <a:rPr lang="en-GB" sz="2400" dirty="0">
                <a:latin typeface="Constantia" panose="02030602050306030303" pitchFamily="18" charset="0"/>
              </a:rPr>
              <a:t> se mute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orașul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Hârșova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dirty="0">
                <a:latin typeface="Constantia" panose="02030602050306030303" pitchFamily="18" charset="0"/>
              </a:rPr>
              <a:t>cu </a:t>
            </a:r>
            <a:r>
              <a:rPr lang="en-GB" sz="2400" dirty="0" err="1">
                <a:latin typeface="Constantia" panose="02030602050306030303" pitchFamily="18" charset="0"/>
              </a:rPr>
              <a:t>scopul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clar</a:t>
            </a:r>
            <a:r>
              <a:rPr lang="en-GB" sz="2400" dirty="0">
                <a:latin typeface="Constantia" panose="02030602050306030303" pitchFamily="18" charset="0"/>
              </a:rPr>
              <a:t> de a planta o </a:t>
            </a:r>
            <a:r>
              <a:rPr lang="en-GB" sz="2400" dirty="0" err="1">
                <a:latin typeface="Constantia" panose="02030602050306030303" pitchFamily="18" charset="0"/>
              </a:rPr>
              <a:t>biserică</a:t>
            </a:r>
            <a:r>
              <a:rPr lang="en-GB" sz="2400" dirty="0">
                <a:latin typeface="Constantia" panose="02030602050306030303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Constantia" panose="02030602050306030303" pitchFamily="18" charset="0"/>
              </a:rPr>
              <a:t>Găsirea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unei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locații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potrivite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pentru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biserică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oraș</a:t>
            </a:r>
            <a:r>
              <a:rPr lang="en-GB" sz="2400" dirty="0">
                <a:latin typeface="Constantia" panose="02030602050306030303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Constantia" panose="02030602050306030303" pitchFamily="18" charset="0"/>
              </a:rPr>
              <a:t>Surse</a:t>
            </a:r>
            <a:r>
              <a:rPr lang="en-GB" sz="2400" dirty="0">
                <a:latin typeface="Constantia" panose="02030602050306030303" pitchFamily="18" charset="0"/>
              </a:rPr>
              <a:t> de </a:t>
            </a:r>
            <a:r>
              <a:rPr lang="en-GB" sz="2400" dirty="0" err="1">
                <a:latin typeface="Constantia" panose="02030602050306030303" pitchFamily="18" charset="0"/>
              </a:rPr>
              <a:t>susținere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financiară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pentru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chirie</a:t>
            </a:r>
            <a:r>
              <a:rPr lang="en-GB" sz="2400" dirty="0">
                <a:latin typeface="Constantia" panose="02030602050306030303" pitchFamily="18" charset="0"/>
              </a:rPr>
              <a:t>, </a:t>
            </a:r>
            <a:r>
              <a:rPr lang="en-GB" sz="2400" dirty="0" err="1">
                <a:latin typeface="Constantia" panose="02030602050306030303" pitchFamily="18" charset="0"/>
              </a:rPr>
              <a:t>cazare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susținerea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unei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familii</a:t>
            </a:r>
            <a:r>
              <a:rPr lang="en-GB" sz="2400" dirty="0">
                <a:latin typeface="Constantia" panose="02030602050306030303" pitchFamily="18" charset="0"/>
              </a:rPr>
              <a:t> de </a:t>
            </a:r>
            <a:r>
              <a:rPr lang="en-GB" sz="2400" dirty="0" err="1">
                <a:latin typeface="Constantia" panose="02030602050306030303" pitchFamily="18" charset="0"/>
              </a:rPr>
              <a:t>lucrători</a:t>
            </a:r>
            <a:r>
              <a:rPr lang="en-GB" sz="2400" dirty="0">
                <a:latin typeface="Constantia" panose="020306020503060303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069264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 Map" id="{2ADCF2F8-6A83-4891-9E91-5FB008385290}" vid="{7185CB27-4925-4CB3-9723-8A89D4A6BC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 Map</Template>
  <TotalTime>29</TotalTime>
  <Words>247</Words>
  <Application>Microsoft Office PowerPoint</Application>
  <PresentationFormat>Widescreen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Constantia</vt:lpstr>
      <vt:lpstr>Theme1 Map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APME</dc:creator>
  <cp:lastModifiedBy>RePack by Diakov</cp:lastModifiedBy>
  <cp:revision>7</cp:revision>
  <dcterms:created xsi:type="dcterms:W3CDTF">2019-05-08T05:40:17Z</dcterms:created>
  <dcterms:modified xsi:type="dcterms:W3CDTF">2020-12-15T11:24:17Z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