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4" y="285750"/>
            <a:ext cx="12193588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sz="180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930" y="1828800"/>
            <a:ext cx="9756141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931" y="5029200"/>
            <a:ext cx="7850644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68338489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56453489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85800"/>
            <a:ext cx="213487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930" y="685800"/>
            <a:ext cx="7418070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0769428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66643432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1" y="3429001"/>
            <a:ext cx="9756141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466" y="685802"/>
            <a:ext cx="7855109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9914194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60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11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42763121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931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3685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3685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72321090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834183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2936289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42" y="685800"/>
            <a:ext cx="5640269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75375983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7341" y="685800"/>
            <a:ext cx="5640269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4187167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931" y="274638"/>
            <a:ext cx="975614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9756141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3936" y="6448427"/>
            <a:ext cx="1396623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9151" y="6448427"/>
            <a:ext cx="6639905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5126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70" y="1540328"/>
            <a:ext cx="3571991" cy="46156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54970" y="304800"/>
            <a:ext cx="928551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o-RO" sz="3200" dirty="0" smtClean="0">
                <a:latin typeface="Constantia" panose="02030602050306030303" pitchFamily="18" charset="0"/>
              </a:rPr>
              <a:t>31</a:t>
            </a:r>
            <a:r>
              <a:rPr lang="en-GB" sz="3200" dirty="0" smtClean="0">
                <a:latin typeface="Constantia" panose="02030602050306030303" pitchFamily="18" charset="0"/>
              </a:rPr>
              <a:t> </a:t>
            </a:r>
            <a:r>
              <a:rPr lang="en-GB" sz="3200" dirty="0" err="1" smtClean="0">
                <a:latin typeface="Constantia" panose="02030602050306030303" pitchFamily="18" charset="0"/>
              </a:rPr>
              <a:t>ianuarie</a:t>
            </a:r>
            <a:endParaRPr lang="en-GB" sz="4000" b="1" dirty="0" smtClean="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lang="ro-RO" sz="4000" b="1" dirty="0" smtClean="0">
                <a:latin typeface="Constantia" panose="02030602050306030303" pitchFamily="18" charset="0"/>
              </a:rPr>
              <a:t>Monica Murgu</a:t>
            </a:r>
            <a:endParaRPr lang="en-GB" sz="4000" b="1" dirty="0"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98771" y="2032254"/>
            <a:ext cx="54210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latin typeface="Constantia" panose="02030602050306030303" pitchFamily="18" charset="0"/>
              </a:rPr>
              <a:t>Slujește</a:t>
            </a:r>
            <a:r>
              <a:rPr lang="en-GB" sz="2400" b="1" dirty="0" smtClean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Kosovo </a:t>
            </a:r>
          </a:p>
          <a:p>
            <a:r>
              <a:rPr lang="en-GB" sz="2400" b="1" dirty="0" err="1">
                <a:latin typeface="Constantia" panose="02030602050306030303" pitchFamily="18" charset="0"/>
              </a:rPr>
              <a:t>Trimisă</a:t>
            </a:r>
            <a:r>
              <a:rPr lang="en-GB" sz="2400" b="1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Biserica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Penticostală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i="1" dirty="0">
                <a:latin typeface="Constantia" panose="02030602050306030303" pitchFamily="18" charset="0"/>
              </a:rPr>
              <a:t>Salem </a:t>
            </a:r>
            <a:r>
              <a:rPr lang="en-GB" sz="2400" dirty="0">
                <a:latin typeface="Constantia" panose="02030602050306030303" pitchFamily="18" charset="0"/>
              </a:rPr>
              <a:t>din </a:t>
            </a:r>
            <a:r>
              <a:rPr lang="en-GB" sz="2400" dirty="0" err="1">
                <a:latin typeface="Constantia" panose="02030602050306030303" pitchFamily="18" charset="0"/>
              </a:rPr>
              <a:t>Marghita</a:t>
            </a:r>
            <a:r>
              <a:rPr lang="en-GB" sz="2400" dirty="0">
                <a:latin typeface="Constantia" panose="02030602050306030303" pitchFamily="18" charset="0"/>
              </a:rPr>
              <a:t>, </a:t>
            </a:r>
            <a:r>
              <a:rPr lang="en-GB" sz="2400" dirty="0" err="1">
                <a:latin typeface="Constantia" panose="02030602050306030303" pitchFamily="18" charset="0"/>
              </a:rPr>
              <a:t>jud</a:t>
            </a:r>
            <a:r>
              <a:rPr lang="en-GB" sz="2400" dirty="0">
                <a:latin typeface="Constantia" panose="02030602050306030303" pitchFamily="18" charset="0"/>
              </a:rPr>
              <a:t>. Bihor </a:t>
            </a:r>
          </a:p>
          <a:p>
            <a:r>
              <a:rPr lang="en-GB" sz="2400" b="1" dirty="0" err="1">
                <a:latin typeface="Constantia" panose="02030602050306030303" pitchFamily="18" charset="0"/>
              </a:rPr>
              <a:t>Începând</a:t>
            </a:r>
            <a:r>
              <a:rPr lang="en-GB" sz="2400" b="1" dirty="0">
                <a:latin typeface="Constantia" panose="02030602050306030303" pitchFamily="18" charset="0"/>
              </a:rPr>
              <a:t> din </a:t>
            </a:r>
            <a:r>
              <a:rPr lang="en-GB" sz="2400" dirty="0">
                <a:latin typeface="Constantia" panose="02030602050306030303" pitchFamily="18" charset="0"/>
              </a:rPr>
              <a:t>2013 </a:t>
            </a:r>
            <a:endParaRPr lang="ro-RO" sz="2400" dirty="0" smtClean="0">
              <a:latin typeface="Constantia" panose="02030602050306030303" pitchFamily="18" charset="0"/>
            </a:endParaRPr>
          </a:p>
          <a:p>
            <a:r>
              <a:rPr lang="en-GB" sz="2400" dirty="0" smtClean="0">
                <a:latin typeface="Constantia" panose="02030602050306030303" pitchFamily="18" charset="0"/>
              </a:rPr>
              <a:t>[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perioada</a:t>
            </a:r>
            <a:r>
              <a:rPr lang="en-GB" sz="2400" dirty="0">
                <a:latin typeface="Constantia" panose="02030602050306030303" pitchFamily="18" charset="0"/>
              </a:rPr>
              <a:t> 2013 - 2019 a </a:t>
            </a:r>
            <a:r>
              <a:rPr lang="en-GB" sz="2400" dirty="0" err="1">
                <a:latin typeface="Constantia" panose="02030602050306030303" pitchFamily="18" charset="0"/>
              </a:rPr>
              <a:t>slujit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Albania] </a:t>
            </a:r>
          </a:p>
          <a:p>
            <a:r>
              <a:rPr lang="en-GB" sz="2400" b="1" dirty="0">
                <a:latin typeface="Constantia" panose="02030602050306030303" pitchFamily="18" charset="0"/>
              </a:rPr>
              <a:t>Se </a:t>
            </a:r>
            <a:r>
              <a:rPr lang="en-GB" sz="2400" b="1" dirty="0" err="1">
                <a:latin typeface="Constantia" panose="02030602050306030303" pitchFamily="18" charset="0"/>
              </a:rPr>
              <a:t>implică</a:t>
            </a:r>
            <a:r>
              <a:rPr lang="en-GB" sz="2400" b="1" dirty="0">
                <a:latin typeface="Constantia" panose="02030602050306030303" pitchFamily="18" charset="0"/>
              </a:rPr>
              <a:t> </a:t>
            </a:r>
            <a:r>
              <a:rPr lang="en-GB" sz="2400" b="1" dirty="0" err="1">
                <a:latin typeface="Constantia" panose="02030602050306030303" pitchFamily="18" charset="0"/>
              </a:rPr>
              <a:t>în</a:t>
            </a:r>
            <a:r>
              <a:rPr lang="en-GB" sz="2400" b="1" dirty="0">
                <a:latin typeface="Constantia" panose="02030602050306030303" pitchFamily="18" charset="0"/>
              </a:rPr>
              <a:t>: </a:t>
            </a:r>
            <a:endParaRPr lang="en-GB" sz="2400" dirty="0"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Constantia" panose="02030602050306030303" pitchFamily="18" charset="0"/>
              </a:rPr>
              <a:t>Ucenicizare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Constantia" panose="02030602050306030303" pitchFamily="18" charset="0"/>
              </a:rPr>
              <a:t>Evanghelizare pe stradă cu copiii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Constantia" panose="02030602050306030303" pitchFamily="18" charset="0"/>
              </a:rPr>
              <a:t>Educație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creștină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cadrul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unei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școli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biblice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943842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3326" y="1046746"/>
            <a:ext cx="66309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nstantia" panose="02030602050306030303" pitchFamily="18" charset="0"/>
              </a:rPr>
              <a:t>Motive </a:t>
            </a:r>
            <a:r>
              <a:rPr lang="en-GB" sz="2400" b="1" dirty="0">
                <a:latin typeface="Constantia" panose="02030602050306030303" pitchFamily="18" charset="0"/>
              </a:rPr>
              <a:t>de </a:t>
            </a:r>
            <a:r>
              <a:rPr lang="en-GB" sz="2400" b="1" dirty="0" err="1">
                <a:latin typeface="Constantia" panose="02030602050306030303" pitchFamily="18" charset="0"/>
              </a:rPr>
              <a:t>rugăciune</a:t>
            </a:r>
            <a:r>
              <a:rPr lang="en-GB" sz="2400" b="1" dirty="0">
                <a:latin typeface="Constantia" panose="02030602050306030303" pitchFamily="18" charset="0"/>
              </a:rPr>
              <a:t>: </a:t>
            </a:r>
            <a:endParaRPr lang="en-GB" sz="2400" dirty="0">
              <a:latin typeface="Constantia" panose="020306020503060303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err="1" smtClean="0">
                <a:latin typeface="Constantia" panose="02030602050306030303" pitchFamily="18" charset="0"/>
              </a:rPr>
              <a:t>Înțelepciune</a:t>
            </a:r>
            <a:r>
              <a:rPr lang="en-GB" sz="2400" dirty="0" smtClean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a </a:t>
            </a:r>
            <a:r>
              <a:rPr lang="en-GB" sz="2400" dirty="0" err="1">
                <a:latin typeface="Constantia" panose="02030602050306030303" pitchFamily="18" charset="0"/>
              </a:rPr>
              <a:t>prezenta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Evanghelia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atât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înțelesul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copiilor</a:t>
            </a:r>
            <a:r>
              <a:rPr lang="en-GB" sz="2400" dirty="0">
                <a:latin typeface="Constantia" panose="02030602050306030303" pitchFamily="18" charset="0"/>
              </a:rPr>
              <a:t>, </a:t>
            </a:r>
            <a:r>
              <a:rPr lang="en-GB" sz="2400" dirty="0" err="1">
                <a:latin typeface="Constantia" panose="02030602050306030303" pitchFamily="18" charset="0"/>
              </a:rPr>
              <a:t>cât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al </a:t>
            </a:r>
            <a:r>
              <a:rPr lang="en-GB" sz="2400" dirty="0" err="1">
                <a:latin typeface="Constantia" panose="02030602050306030303" pitchFamily="18" charset="0"/>
              </a:rPr>
              <a:t>adulților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err="1" smtClean="0">
                <a:latin typeface="Constantia" panose="02030602050306030303" pitchFamily="18" charset="0"/>
              </a:rPr>
              <a:t>Pentru</a:t>
            </a:r>
            <a:r>
              <a:rPr lang="en-GB" sz="2400" dirty="0" smtClean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noi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oportunități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slujire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Kosovo.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Constantia" panose="02030602050306030303" pitchFamily="18" charset="0"/>
              </a:rPr>
              <a:t>Ca </a:t>
            </a:r>
            <a:r>
              <a:rPr lang="en-GB" sz="2400" dirty="0" err="1">
                <a:latin typeface="Constantia" panose="02030602050306030303" pitchFamily="18" charset="0"/>
              </a:rPr>
              <a:t>oamenii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să</a:t>
            </a:r>
            <a:r>
              <a:rPr lang="en-GB" sz="2400" dirty="0">
                <a:latin typeface="Constantia" panose="02030602050306030303" pitchFamily="18" charset="0"/>
              </a:rPr>
              <a:t> fie </a:t>
            </a:r>
            <a:r>
              <a:rPr lang="en-GB" sz="2400" dirty="0" err="1">
                <a:latin typeface="Constantia" panose="02030602050306030303" pitchFamily="18" charset="0"/>
              </a:rPr>
              <a:t>sensibilizați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Duhul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Sfânt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a </a:t>
            </a:r>
            <a:r>
              <a:rPr lang="en-GB" sz="2400" dirty="0" err="1">
                <a:latin typeface="Constantia" panose="02030602050306030303" pitchFamily="18" charset="0"/>
              </a:rPr>
              <a:t>asculta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primi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Evanghelia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 smtClean="0">
              <a:latin typeface="Constantia" panose="02030602050306030303" pitchFamily="18" charset="0"/>
            </a:endParaRPr>
          </a:p>
          <a:p>
            <a:r>
              <a:rPr lang="en-GB" sz="2400" b="1" dirty="0" smtClean="0">
                <a:latin typeface="Constantia" panose="02030602050306030303" pitchFamily="18" charset="0"/>
              </a:rPr>
              <a:t>Motto</a:t>
            </a:r>
            <a:r>
              <a:rPr lang="en-GB" sz="2400" b="1" dirty="0">
                <a:latin typeface="Constantia" panose="02030602050306030303" pitchFamily="18" charset="0"/>
              </a:rPr>
              <a:t>: </a:t>
            </a:r>
            <a:endParaRPr lang="en-GB" sz="2400" dirty="0">
              <a:latin typeface="Constantia" panose="02030602050306030303" pitchFamily="18" charset="0"/>
            </a:endParaRPr>
          </a:p>
          <a:p>
            <a:r>
              <a:rPr lang="en-GB" sz="2400" dirty="0" err="1" smtClean="0">
                <a:latin typeface="Constantia" panose="02030602050306030303" pitchFamily="18" charset="0"/>
              </a:rPr>
              <a:t>Iată</a:t>
            </a:r>
            <a:r>
              <a:rPr lang="en-GB" sz="2400" dirty="0">
                <a:latin typeface="Constantia" panose="02030602050306030303" pitchFamily="18" charset="0"/>
              </a:rPr>
              <a:t>, </a:t>
            </a:r>
            <a:r>
              <a:rPr lang="en-GB" sz="2400" dirty="0" err="1">
                <a:latin typeface="Constantia" panose="02030602050306030303" pitchFamily="18" charset="0"/>
              </a:rPr>
              <a:t>voi</a:t>
            </a:r>
            <a:r>
              <a:rPr lang="en-GB" sz="2400" dirty="0">
                <a:latin typeface="Constantia" panose="02030602050306030303" pitchFamily="18" charset="0"/>
              </a:rPr>
              <a:t> face </a:t>
            </a:r>
            <a:r>
              <a:rPr lang="en-GB" sz="2400" dirty="0" err="1">
                <a:latin typeface="Constantia" panose="02030602050306030303" pitchFamily="18" charset="0"/>
              </a:rPr>
              <a:t>ceva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nou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și-i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gata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să</a:t>
            </a:r>
            <a:r>
              <a:rPr lang="en-GB" sz="2400" dirty="0">
                <a:latin typeface="Constantia" panose="02030602050306030303" pitchFamily="18" charset="0"/>
              </a:rPr>
              <a:t> se </a:t>
            </a:r>
            <a:r>
              <a:rPr lang="en-GB" sz="2400" dirty="0" err="1">
                <a:latin typeface="Constantia" panose="02030602050306030303" pitchFamily="18" charset="0"/>
              </a:rPr>
              <a:t>întâmple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  <a:r>
              <a:rPr lang="en-GB" sz="2400" dirty="0" err="1">
                <a:latin typeface="Constantia" panose="02030602050306030303" pitchFamily="18" charset="0"/>
              </a:rPr>
              <a:t>Să</a:t>
            </a:r>
            <a:r>
              <a:rPr lang="en-GB" sz="2400" dirty="0">
                <a:latin typeface="Constantia" panose="02030602050306030303" pitchFamily="18" charset="0"/>
              </a:rPr>
              <a:t> nu-l </a:t>
            </a:r>
            <a:r>
              <a:rPr lang="en-GB" sz="2400" dirty="0" err="1">
                <a:latin typeface="Constantia" panose="02030602050306030303" pitchFamily="18" charset="0"/>
              </a:rPr>
              <a:t>cunoașteți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voi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oare</a:t>
            </a:r>
            <a:r>
              <a:rPr lang="en-GB" sz="2400" dirty="0">
                <a:latin typeface="Constantia" panose="02030602050306030303" pitchFamily="18" charset="0"/>
              </a:rPr>
              <a:t>? </a:t>
            </a:r>
            <a:r>
              <a:rPr lang="en-GB" sz="2400" dirty="0" err="1">
                <a:latin typeface="Constantia" panose="02030602050306030303" pitchFamily="18" charset="0"/>
              </a:rPr>
              <a:t>Voi</a:t>
            </a:r>
            <a:r>
              <a:rPr lang="en-GB" sz="2400" dirty="0">
                <a:latin typeface="Constantia" panose="02030602050306030303" pitchFamily="18" charset="0"/>
              </a:rPr>
              <a:t> face un drum </a:t>
            </a:r>
            <a:r>
              <a:rPr lang="en-GB" sz="2400" dirty="0" err="1">
                <a:latin typeface="Constantia" panose="02030602050306030303" pitchFamily="18" charset="0"/>
              </a:rPr>
              <a:t>prin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pustie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râuri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locuri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secetoase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  <a:r>
              <a:rPr lang="en-GB" sz="2400" b="1" dirty="0" err="1">
                <a:latin typeface="Constantia" panose="02030602050306030303" pitchFamily="18" charset="0"/>
              </a:rPr>
              <a:t>Isaia</a:t>
            </a:r>
            <a:r>
              <a:rPr lang="en-GB" sz="2400" b="1" dirty="0">
                <a:latin typeface="Constantia" panose="02030602050306030303" pitchFamily="18" charset="0"/>
              </a:rPr>
              <a:t> 43:19 </a:t>
            </a:r>
            <a:endParaRPr lang="en-GB" sz="2400" dirty="0">
              <a:latin typeface="Constantia" panose="0203060205030603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055" y="1046746"/>
            <a:ext cx="5443944" cy="40821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69827" y="5260208"/>
            <a:ext cx="3200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o-RO" sz="3000" b="1" dirty="0" smtClean="0">
                <a:latin typeface="Constantia" panose="02030602050306030303" pitchFamily="18" charset="0"/>
              </a:rPr>
              <a:t>Kosovo</a:t>
            </a:r>
            <a:endParaRPr lang="en-GB" sz="3000" b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4425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970" y="304800"/>
            <a:ext cx="9285515" cy="158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3200" dirty="0" err="1" smtClean="0">
                <a:latin typeface="Constantia" panose="02030602050306030303" pitchFamily="18" charset="0"/>
              </a:rPr>
              <a:t>Proiectul</a:t>
            </a:r>
            <a:r>
              <a:rPr lang="en-GB" sz="3200" dirty="0" smtClean="0">
                <a:latin typeface="Constantia" panose="02030602050306030303" pitchFamily="18" charset="0"/>
              </a:rPr>
              <a:t> Rom</a:t>
            </a:r>
            <a:r>
              <a:rPr lang="ro-RO" sz="3200" dirty="0" smtClean="0">
                <a:latin typeface="Constantia" panose="02030602050306030303" pitchFamily="18" charset="0"/>
              </a:rPr>
              <a:t>ânia 100%</a:t>
            </a:r>
          </a:p>
          <a:p>
            <a:r>
              <a:rPr lang="en-GB" sz="2800" dirty="0" err="1" smtClean="0">
                <a:latin typeface="Constantia" panose="02030602050306030303" pitchFamily="18" charset="0"/>
              </a:rPr>
              <a:t>Oraș</a:t>
            </a:r>
            <a:r>
              <a:rPr lang="en-GB" sz="2800" dirty="0" smtClean="0">
                <a:latin typeface="Constantia" panose="02030602050306030303" pitchFamily="18" charset="0"/>
              </a:rPr>
              <a:t> </a:t>
            </a:r>
            <a:r>
              <a:rPr lang="en-GB" sz="2800" dirty="0" err="1">
                <a:latin typeface="Constantia" panose="02030602050306030303" pitchFamily="18" charset="0"/>
              </a:rPr>
              <a:t>cheie</a:t>
            </a:r>
            <a:r>
              <a:rPr lang="en-GB" sz="2800" dirty="0">
                <a:latin typeface="Constantia" panose="02030602050306030303" pitchFamily="18" charset="0"/>
              </a:rPr>
              <a:t> </a:t>
            </a:r>
            <a:r>
              <a:rPr lang="en-GB" sz="2800" dirty="0" err="1">
                <a:latin typeface="Constantia" panose="02030602050306030303" pitchFamily="18" charset="0"/>
              </a:rPr>
              <a:t>vizat</a:t>
            </a:r>
            <a:r>
              <a:rPr lang="en-GB" sz="2800" dirty="0">
                <a:latin typeface="Constantia" panose="02030602050306030303" pitchFamily="18" charset="0"/>
              </a:rPr>
              <a:t> </a:t>
            </a:r>
            <a:r>
              <a:rPr lang="en-GB" sz="2800" dirty="0" err="1">
                <a:latin typeface="Constantia" panose="02030602050306030303" pitchFamily="18" charset="0"/>
              </a:rPr>
              <a:t>în</a:t>
            </a:r>
            <a:r>
              <a:rPr lang="en-GB" sz="2800" dirty="0">
                <a:latin typeface="Constantia" panose="02030602050306030303" pitchFamily="18" charset="0"/>
              </a:rPr>
              <a:t> 2021 </a:t>
            </a:r>
            <a:r>
              <a:rPr lang="en-GB" sz="2800" dirty="0" err="1">
                <a:latin typeface="Constantia" panose="02030602050306030303" pitchFamily="18" charset="0"/>
              </a:rPr>
              <a:t>pentru</a:t>
            </a:r>
            <a:r>
              <a:rPr lang="en-GB" sz="2800" dirty="0">
                <a:latin typeface="Constantia" panose="02030602050306030303" pitchFamily="18" charset="0"/>
              </a:rPr>
              <a:t> </a:t>
            </a:r>
            <a:r>
              <a:rPr lang="en-GB" sz="2800" dirty="0" err="1">
                <a:latin typeface="Constantia" panose="02030602050306030303" pitchFamily="18" charset="0"/>
              </a:rPr>
              <a:t>plantare</a:t>
            </a:r>
            <a:r>
              <a:rPr lang="en-GB" sz="2800" dirty="0">
                <a:latin typeface="Constantia" panose="02030602050306030303" pitchFamily="18" charset="0"/>
              </a:rPr>
              <a:t> de </a:t>
            </a:r>
            <a:r>
              <a:rPr lang="en-GB" sz="2800" dirty="0" err="1">
                <a:latin typeface="Constantia" panose="02030602050306030303" pitchFamily="18" charset="0"/>
              </a:rPr>
              <a:t>biserică</a:t>
            </a:r>
            <a:r>
              <a:rPr lang="en-GB" sz="2800" dirty="0">
                <a:latin typeface="Constantia" panose="02030602050306030303" pitchFamily="18" charset="0"/>
              </a:rPr>
              <a:t>: </a:t>
            </a:r>
          </a:p>
          <a:p>
            <a:r>
              <a:rPr lang="en-GB" sz="4000" b="1" dirty="0" err="1" smtClean="0">
                <a:latin typeface="Constantia" panose="02030602050306030303" pitchFamily="18" charset="0"/>
              </a:rPr>
              <a:t>Popești</a:t>
            </a:r>
            <a:r>
              <a:rPr lang="en-GB" sz="4000" b="1" dirty="0" smtClean="0">
                <a:latin typeface="Constantia" panose="02030602050306030303" pitchFamily="18" charset="0"/>
              </a:rPr>
              <a:t> </a:t>
            </a:r>
            <a:r>
              <a:rPr lang="en-GB" sz="4000" b="1" dirty="0" err="1">
                <a:latin typeface="Constantia" panose="02030602050306030303" pitchFamily="18" charset="0"/>
              </a:rPr>
              <a:t>Leordeni</a:t>
            </a:r>
            <a:r>
              <a:rPr lang="en-GB" sz="4000" b="1" dirty="0">
                <a:latin typeface="Constantia" panose="02030602050306030303" pitchFamily="18" charset="0"/>
              </a:rPr>
              <a:t> [</a:t>
            </a:r>
            <a:r>
              <a:rPr lang="en-GB" sz="4000" b="1" dirty="0" err="1">
                <a:latin typeface="Constantia" panose="02030602050306030303" pitchFamily="18" charset="0"/>
              </a:rPr>
              <a:t>jud</a:t>
            </a:r>
            <a:r>
              <a:rPr lang="en-GB" sz="4000" b="1" dirty="0">
                <a:latin typeface="Constantia" panose="02030602050306030303" pitchFamily="18" charset="0"/>
              </a:rPr>
              <a:t>. </a:t>
            </a:r>
            <a:r>
              <a:rPr lang="en-GB" sz="4000" b="1" dirty="0" err="1">
                <a:latin typeface="Constantia" panose="02030602050306030303" pitchFamily="18" charset="0"/>
              </a:rPr>
              <a:t>Ilfov</a:t>
            </a:r>
            <a:r>
              <a:rPr lang="en-GB" sz="4000" b="1" dirty="0">
                <a:latin typeface="Constantia" panose="02030602050306030303" pitchFamily="18" charset="0"/>
              </a:rPr>
              <a:t>] </a:t>
            </a:r>
            <a:endParaRPr lang="en-GB" sz="4000" b="1" dirty="0" smtClean="0">
              <a:latin typeface="Constantia" panose="0203060205030603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970" y="2137143"/>
            <a:ext cx="112628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Constantia" panose="02030602050306030303" pitchFamily="18" charset="0"/>
              </a:rPr>
              <a:t>Orașul</a:t>
            </a:r>
            <a:r>
              <a:rPr lang="en-GB" sz="2400" dirty="0" smtClean="0">
                <a:latin typeface="Constantia" panose="02030602050306030303" pitchFamily="18" charset="0"/>
              </a:rPr>
              <a:t> </a:t>
            </a:r>
            <a:r>
              <a:rPr lang="en-GB" sz="2400" b="1" dirty="0" err="1">
                <a:latin typeface="Constantia" panose="02030602050306030303" pitchFamily="18" charset="0"/>
              </a:rPr>
              <a:t>Popești-Leordeni</a:t>
            </a:r>
            <a:r>
              <a:rPr lang="en-GB" sz="2400" b="1" dirty="0">
                <a:latin typeface="Constantia" panose="02030602050306030303" pitchFamily="18" charset="0"/>
              </a:rPr>
              <a:t> </a:t>
            </a:r>
            <a:r>
              <a:rPr lang="en-GB" sz="2400" dirty="0">
                <a:latin typeface="Constantia" panose="02030602050306030303" pitchFamily="18" charset="0"/>
              </a:rPr>
              <a:t>se </a:t>
            </a:r>
            <a:r>
              <a:rPr lang="en-GB" sz="2400" dirty="0" err="1">
                <a:latin typeface="Constantia" panose="02030602050306030303" pitchFamily="18" charset="0"/>
              </a:rPr>
              <a:t>află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vecinătatea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sud-estică</a:t>
            </a:r>
            <a:r>
              <a:rPr lang="en-GB" sz="2400" dirty="0">
                <a:latin typeface="Constantia" panose="02030602050306030303" pitchFamily="18" charset="0"/>
              </a:rPr>
              <a:t> a </a:t>
            </a:r>
            <a:r>
              <a:rPr lang="en-GB" sz="2400" dirty="0" err="1">
                <a:latin typeface="Constantia" panose="02030602050306030303" pitchFamily="18" charset="0"/>
              </a:rPr>
              <a:t>municipiului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București</a:t>
            </a:r>
            <a:r>
              <a:rPr lang="en-GB" sz="2400" dirty="0">
                <a:latin typeface="Constantia" panose="02030602050306030303" pitchFamily="18" charset="0"/>
              </a:rPr>
              <a:t>, </a:t>
            </a:r>
            <a:r>
              <a:rPr lang="en-GB" sz="2400" dirty="0" err="1">
                <a:latin typeface="Constantia" panose="02030602050306030303" pitchFamily="18" charset="0"/>
              </a:rPr>
              <a:t>fiind</a:t>
            </a:r>
            <a:r>
              <a:rPr lang="en-GB" sz="2400" dirty="0">
                <a:latin typeface="Constantia" panose="02030602050306030303" pitchFamily="18" charset="0"/>
              </a:rPr>
              <a:t> un </a:t>
            </a:r>
            <a:r>
              <a:rPr lang="en-GB" sz="2400" dirty="0" err="1">
                <a:latin typeface="Constantia" panose="02030602050306030303" pitchFamily="18" charset="0"/>
              </a:rPr>
              <a:t>oraș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plină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dezvoltare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urbanistică</a:t>
            </a:r>
            <a:r>
              <a:rPr lang="en-GB" sz="2400" dirty="0">
                <a:latin typeface="Constantia" panose="02030602050306030303" pitchFamily="18" charset="0"/>
              </a:rPr>
              <a:t>, </a:t>
            </a:r>
            <a:r>
              <a:rPr lang="en-GB" sz="2400" dirty="0" err="1">
                <a:latin typeface="Constantia" panose="02030602050306030303" pitchFamily="18" charset="0"/>
              </a:rPr>
              <a:t>creștere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demografică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economică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  <a:r>
              <a:rPr lang="en-GB" sz="2400" dirty="0" smtClean="0">
                <a:latin typeface="Constantia" panose="02030602050306030303" pitchFamily="18" charset="0"/>
              </a:rPr>
              <a:t> </a:t>
            </a:r>
            <a:endParaRPr lang="ro-RO" sz="2400" dirty="0" smtClean="0">
              <a:latin typeface="Constantia" panose="02030602050306030303" pitchFamily="18" charset="0"/>
            </a:endParaRPr>
          </a:p>
          <a:p>
            <a:endParaRPr lang="en-GB" sz="2400" dirty="0">
              <a:latin typeface="Constantia" panose="02030602050306030303" pitchFamily="18" charset="0"/>
            </a:endParaRPr>
          </a:p>
          <a:p>
            <a:r>
              <a:rPr lang="en-GB" sz="2400" b="1" dirty="0">
                <a:latin typeface="Constantia" panose="02030602050306030303" pitchFamily="18" charset="0"/>
              </a:rPr>
              <a:t>Motive de </a:t>
            </a:r>
            <a:r>
              <a:rPr lang="en-GB" sz="2400" b="1" dirty="0" err="1">
                <a:latin typeface="Constantia" panose="02030602050306030303" pitchFamily="18" charset="0"/>
              </a:rPr>
              <a:t>rugăciune</a:t>
            </a:r>
            <a:r>
              <a:rPr lang="en-GB" sz="2400" b="1" dirty="0">
                <a:latin typeface="Constantia" panose="02030602050306030303" pitchFamily="18" charset="0"/>
              </a:rPr>
              <a:t>: </a:t>
            </a:r>
            <a:endParaRPr lang="en-GB" sz="2400" dirty="0"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 smtClean="0">
                <a:latin typeface="Constantia" panose="02030602050306030303" pitchFamily="18" charset="0"/>
              </a:rPr>
              <a:t>Identificarea</a:t>
            </a:r>
            <a:r>
              <a:rPr lang="en-GB" sz="2400" dirty="0" smtClean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unei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familii</a:t>
            </a:r>
            <a:r>
              <a:rPr lang="en-GB" sz="2400" dirty="0">
                <a:latin typeface="Constantia" panose="02030602050306030303" pitchFamily="18" charset="0"/>
              </a:rPr>
              <a:t> care </a:t>
            </a:r>
            <a:r>
              <a:rPr lang="en-GB" sz="2400" dirty="0" err="1">
                <a:latin typeface="Constantia" panose="02030602050306030303" pitchFamily="18" charset="0"/>
              </a:rPr>
              <a:t>să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aibă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chemarea</a:t>
            </a:r>
            <a:r>
              <a:rPr lang="en-GB" sz="2400" dirty="0">
                <a:latin typeface="Constantia" panose="02030602050306030303" pitchFamily="18" charset="0"/>
              </a:rPr>
              <a:t> de a planta o </a:t>
            </a:r>
            <a:r>
              <a:rPr lang="en-GB" sz="2400" dirty="0" err="1">
                <a:latin typeface="Constantia" panose="02030602050306030303" pitchFamily="18" charset="0"/>
              </a:rPr>
              <a:t>biserică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acest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oraș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 smtClean="0">
                <a:latin typeface="Constantia" panose="02030602050306030303" pitchFamily="18" charset="0"/>
              </a:rPr>
              <a:t>Viziune</a:t>
            </a:r>
            <a:r>
              <a:rPr lang="en-GB" sz="2400" dirty="0" smtClean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înțelepciune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pentru</a:t>
            </a:r>
            <a:r>
              <a:rPr lang="en-GB" sz="2400" dirty="0">
                <a:latin typeface="Constantia" panose="02030602050306030303" pitchFamily="18" charset="0"/>
              </a:rPr>
              <a:t> a se </a:t>
            </a:r>
            <a:r>
              <a:rPr lang="en-GB" sz="2400" dirty="0" err="1">
                <a:latin typeface="Constantia" panose="02030602050306030303" pitchFamily="18" charset="0"/>
              </a:rPr>
              <a:t>croi</a:t>
            </a:r>
            <a:r>
              <a:rPr lang="en-GB" sz="2400" dirty="0">
                <a:latin typeface="Constantia" panose="02030602050306030303" pitchFamily="18" charset="0"/>
              </a:rPr>
              <a:t> un plan </a:t>
            </a:r>
            <a:r>
              <a:rPr lang="en-GB" sz="2400" dirty="0" err="1">
                <a:latin typeface="Constantia" panose="02030602050306030303" pitchFamily="18" charset="0"/>
              </a:rPr>
              <a:t>concret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pentru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evanghelizarea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orașului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urbanizat</a:t>
            </a:r>
            <a:r>
              <a:rPr lang="en-GB" sz="2400" dirty="0">
                <a:latin typeface="Constantia" panose="02030602050306030303" pitchFamily="18" charset="0"/>
              </a:rPr>
              <a:t> de la </a:t>
            </a:r>
            <a:r>
              <a:rPr lang="en-GB" sz="2400" dirty="0" err="1">
                <a:latin typeface="Constantia" panose="02030602050306030303" pitchFamily="18" charset="0"/>
              </a:rPr>
              <a:t>periferia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capitalei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err="1" smtClean="0">
                <a:latin typeface="Constantia" panose="02030602050306030303" pitchFamily="18" charset="0"/>
              </a:rPr>
              <a:t>Pentru</a:t>
            </a:r>
            <a:r>
              <a:rPr lang="es-ES" sz="2400" dirty="0" smtClean="0">
                <a:latin typeface="Constantia" panose="02030602050306030303" pitchFamily="18" charset="0"/>
              </a:rPr>
              <a:t> </a:t>
            </a:r>
            <a:r>
              <a:rPr lang="es-ES" sz="2400" dirty="0" err="1">
                <a:latin typeface="Constantia" panose="02030602050306030303" pitchFamily="18" charset="0"/>
              </a:rPr>
              <a:t>resursele</a:t>
            </a:r>
            <a:r>
              <a:rPr lang="es-ES" sz="2400" dirty="0">
                <a:latin typeface="Constantia" panose="02030602050306030303" pitchFamily="18" charset="0"/>
              </a:rPr>
              <a:t> financiare </a:t>
            </a:r>
            <a:r>
              <a:rPr lang="es-ES" sz="2400" dirty="0" err="1">
                <a:latin typeface="Constantia" panose="02030602050306030303" pitchFamily="18" charset="0"/>
              </a:rPr>
              <a:t>necesare</a:t>
            </a:r>
            <a:r>
              <a:rPr lang="es-ES" sz="2400" dirty="0">
                <a:latin typeface="Constantia" panose="02030602050306030303" pitchFamily="18" charset="0"/>
              </a:rPr>
              <a:t> </a:t>
            </a:r>
            <a:r>
              <a:rPr lang="es-ES" sz="2400" dirty="0" err="1">
                <a:latin typeface="Constantia" panose="02030602050306030303" pitchFamily="18" charset="0"/>
              </a:rPr>
              <a:t>pentru</a:t>
            </a:r>
            <a:r>
              <a:rPr lang="es-ES" sz="2400" dirty="0">
                <a:latin typeface="Constantia" panose="02030602050306030303" pitchFamily="18" charset="0"/>
              </a:rPr>
              <a:t> un plan de </a:t>
            </a:r>
            <a:r>
              <a:rPr lang="es-ES" sz="2400" dirty="0" err="1">
                <a:latin typeface="Constantia" panose="02030602050306030303" pitchFamily="18" charset="0"/>
              </a:rPr>
              <a:t>evanghelizare</a:t>
            </a:r>
            <a:r>
              <a:rPr lang="es-ES" sz="2400" dirty="0">
                <a:latin typeface="Constantia" panose="02030602050306030303" pitchFamily="18" charset="0"/>
              </a:rPr>
              <a:t> </a:t>
            </a:r>
            <a:r>
              <a:rPr lang="es-ES" sz="2400" dirty="0" err="1">
                <a:latin typeface="Constantia" panose="02030602050306030303" pitchFamily="18" charset="0"/>
              </a:rPr>
              <a:t>în</a:t>
            </a:r>
            <a:r>
              <a:rPr lang="es-ES" sz="2400" dirty="0">
                <a:latin typeface="Constantia" panose="02030602050306030303" pitchFamily="18" charset="0"/>
              </a:rPr>
              <a:t> </a:t>
            </a:r>
            <a:r>
              <a:rPr lang="es-ES" sz="2400" b="1" dirty="0" err="1">
                <a:latin typeface="Constantia" panose="02030602050306030303" pitchFamily="18" charset="0"/>
              </a:rPr>
              <a:t>Popești-Leordeni</a:t>
            </a:r>
            <a:r>
              <a:rPr lang="es-ES" sz="2400" b="1" dirty="0">
                <a:latin typeface="Constantia" panose="02030602050306030303" pitchFamily="18" charset="0"/>
              </a:rPr>
              <a:t>.</a:t>
            </a:r>
            <a:endParaRPr lang="es-ES" sz="2400" dirty="0">
              <a:latin typeface="Constantia" panose="02030602050306030303" pitchFamily="18" charset="0"/>
            </a:endParaRPr>
          </a:p>
          <a:p>
            <a:endParaRPr lang="en-GB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9264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 Map" id="{2ADCF2F8-6A83-4891-9E91-5FB008385290}" vid="{7185CB27-4925-4CB3-9723-8A89D4A6BC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Map</Template>
  <TotalTime>22</TotalTime>
  <Words>223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Constantia</vt:lpstr>
      <vt:lpstr>Theme1 Map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APME</dc:creator>
  <cp:lastModifiedBy>RePack by Diakov</cp:lastModifiedBy>
  <cp:revision>11</cp:revision>
  <dcterms:created xsi:type="dcterms:W3CDTF">2019-05-08T05:40:17Z</dcterms:created>
  <dcterms:modified xsi:type="dcterms:W3CDTF">2020-12-15T10:37:13Z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