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5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4" y="285750"/>
            <a:ext cx="12193588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sz="1800"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930" y="1828800"/>
            <a:ext cx="9756141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931" y="5029200"/>
            <a:ext cx="7850644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68338489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15.12.2020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56453489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85800"/>
            <a:ext cx="2134871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930" y="685800"/>
            <a:ext cx="7418070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15.12.2020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0769428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15.12.2020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66643432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931" y="3429001"/>
            <a:ext cx="9756141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466" y="685802"/>
            <a:ext cx="7855109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15.12.2020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99914194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600" y="1828800"/>
            <a:ext cx="4709961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110" y="1828800"/>
            <a:ext cx="4709961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15.12.2020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42763121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931" y="1828800"/>
            <a:ext cx="4710387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931" y="2743201"/>
            <a:ext cx="4710387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3685" y="1828800"/>
            <a:ext cx="4710387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3685" y="2743201"/>
            <a:ext cx="4710387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15.12.2020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72321090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15.12.2020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18341838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15.12.2020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29362892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518136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91" y="685800"/>
            <a:ext cx="3887212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342" y="685800"/>
            <a:ext cx="5640269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391" y="4876800"/>
            <a:ext cx="3887212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15.12.2020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75375983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518136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91" y="685800"/>
            <a:ext cx="3887212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7341" y="685800"/>
            <a:ext cx="5640269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391" y="4876800"/>
            <a:ext cx="3887212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15.12.2020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44187167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931" y="274638"/>
            <a:ext cx="9756141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931" y="1828800"/>
            <a:ext cx="9756141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3936" y="6448427"/>
            <a:ext cx="1396623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DB0B3A2-85CD-4CC3-83DB-E635ED53EFC3}" type="datetimeFigureOut">
              <a:rPr lang="ro-RO" smtClean="0"/>
              <a:t>15.12.2020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9151" y="6448427"/>
            <a:ext cx="6639905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30772" y="6448427"/>
            <a:ext cx="114329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5126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086" y="1660742"/>
            <a:ext cx="4127288" cy="44240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754970" y="304800"/>
            <a:ext cx="9285515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o-RO" sz="3200" dirty="0" smtClean="0">
                <a:latin typeface="Constantia" panose="02030602050306030303" pitchFamily="18" charset="0"/>
              </a:rPr>
              <a:t>21 martie</a:t>
            </a:r>
            <a:endParaRPr lang="en-GB" sz="3200" dirty="0" err="1" smtClean="0">
              <a:latin typeface="Constantia" panose="02030602050306030303" pitchFamily="18" charset="0"/>
            </a:endParaRPr>
          </a:p>
          <a:p>
            <a:pPr>
              <a:lnSpc>
                <a:spcPct val="90000"/>
              </a:lnSpc>
            </a:pPr>
            <a:r>
              <a:rPr lang="ro-RO" sz="4000" b="1" dirty="0" smtClean="0">
                <a:latin typeface="Constantia" panose="02030602050306030303" pitchFamily="18" charset="0"/>
              </a:rPr>
              <a:t>Maria</a:t>
            </a:r>
            <a:endParaRPr lang="en-GB" sz="4000" b="1" dirty="0">
              <a:latin typeface="Constantia" panose="0203060205030603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1" y="1905506"/>
            <a:ext cx="54210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 smtClean="0">
                <a:latin typeface="Constantia" panose="02030602050306030303" pitchFamily="18" charset="0"/>
              </a:rPr>
              <a:t>Slujește</a:t>
            </a:r>
            <a:r>
              <a:rPr lang="en-GB" sz="2400" b="1" dirty="0" smtClean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într</a:t>
            </a:r>
            <a:r>
              <a:rPr lang="en-GB" sz="2400" dirty="0">
                <a:latin typeface="Constantia" panose="02030602050306030303" pitchFamily="18" charset="0"/>
              </a:rPr>
              <a:t>-o </a:t>
            </a:r>
            <a:r>
              <a:rPr lang="en-GB" sz="2400" dirty="0" err="1">
                <a:latin typeface="Constantia" panose="02030602050306030303" pitchFamily="18" charset="0"/>
              </a:rPr>
              <a:t>țară</a:t>
            </a:r>
            <a:r>
              <a:rPr lang="en-GB" sz="2400" dirty="0">
                <a:latin typeface="Constantia" panose="02030602050306030303" pitchFamily="18" charset="0"/>
              </a:rPr>
              <a:t> din Asia de </a:t>
            </a:r>
            <a:r>
              <a:rPr lang="en-GB" sz="2400" dirty="0" err="1">
                <a:latin typeface="Constantia" panose="02030602050306030303" pitchFamily="18" charset="0"/>
              </a:rPr>
              <a:t>Sud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</a:p>
          <a:p>
            <a:r>
              <a:rPr lang="en-GB" sz="2400" b="1" dirty="0" err="1">
                <a:latin typeface="Constantia" panose="02030602050306030303" pitchFamily="18" charset="0"/>
              </a:rPr>
              <a:t>Trimisă</a:t>
            </a:r>
            <a:r>
              <a:rPr lang="en-GB" sz="2400" b="1" dirty="0">
                <a:latin typeface="Constantia" panose="02030602050306030303" pitchFamily="18" charset="0"/>
              </a:rPr>
              <a:t> de </a:t>
            </a:r>
            <a:r>
              <a:rPr lang="en-GB" sz="2400" dirty="0" err="1">
                <a:latin typeface="Constantia" panose="02030602050306030303" pitchFamily="18" charset="0"/>
              </a:rPr>
              <a:t>Biserica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i="1" dirty="0">
                <a:latin typeface="Constantia" panose="02030602050306030303" pitchFamily="18" charset="0"/>
              </a:rPr>
              <a:t>Betel </a:t>
            </a:r>
            <a:r>
              <a:rPr lang="en-GB" sz="2400" dirty="0">
                <a:latin typeface="Constantia" panose="02030602050306030303" pitchFamily="18" charset="0"/>
              </a:rPr>
              <a:t>din </a:t>
            </a:r>
            <a:r>
              <a:rPr lang="en-GB" sz="2400" dirty="0" err="1">
                <a:latin typeface="Constantia" panose="02030602050306030303" pitchFamily="18" charset="0"/>
              </a:rPr>
              <a:t>Zalău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</a:p>
          <a:p>
            <a:r>
              <a:rPr lang="en-GB" sz="2400" b="1" dirty="0" err="1">
                <a:latin typeface="Constantia" panose="02030602050306030303" pitchFamily="18" charset="0"/>
              </a:rPr>
              <a:t>Începând</a:t>
            </a:r>
            <a:r>
              <a:rPr lang="en-GB" sz="2400" b="1" dirty="0">
                <a:latin typeface="Constantia" panose="02030602050306030303" pitchFamily="18" charset="0"/>
              </a:rPr>
              <a:t> din </a:t>
            </a:r>
            <a:r>
              <a:rPr lang="en-GB" sz="2400" dirty="0">
                <a:latin typeface="Constantia" panose="02030602050306030303" pitchFamily="18" charset="0"/>
              </a:rPr>
              <a:t>2017 </a:t>
            </a:r>
          </a:p>
          <a:p>
            <a:r>
              <a:rPr lang="en-GB" sz="2400" b="1" dirty="0">
                <a:latin typeface="Constantia" panose="02030602050306030303" pitchFamily="18" charset="0"/>
              </a:rPr>
              <a:t>Se </a:t>
            </a:r>
            <a:r>
              <a:rPr lang="en-GB" sz="2400" b="1" dirty="0" err="1">
                <a:latin typeface="Constantia" panose="02030602050306030303" pitchFamily="18" charset="0"/>
              </a:rPr>
              <a:t>implică</a:t>
            </a:r>
            <a:r>
              <a:rPr lang="en-GB" sz="2400" b="1" dirty="0">
                <a:latin typeface="Constantia" panose="02030602050306030303" pitchFamily="18" charset="0"/>
              </a:rPr>
              <a:t> </a:t>
            </a:r>
            <a:r>
              <a:rPr lang="en-GB" sz="2400" b="1" dirty="0" err="1">
                <a:latin typeface="Constantia" panose="02030602050306030303" pitchFamily="18" charset="0"/>
              </a:rPr>
              <a:t>în</a:t>
            </a:r>
            <a:r>
              <a:rPr lang="en-GB" sz="2400" b="1" dirty="0">
                <a:latin typeface="Constantia" panose="02030602050306030303" pitchFamily="18" charset="0"/>
              </a:rPr>
              <a:t>: </a:t>
            </a:r>
            <a:endParaRPr lang="en-GB" sz="2400" dirty="0">
              <a:latin typeface="Constantia" panose="0203060205030603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latin typeface="Constantia" panose="02030602050306030303" pitchFamily="18" charset="0"/>
              </a:rPr>
              <a:t>Lucrarea</a:t>
            </a:r>
            <a:r>
              <a:rPr lang="en-GB" sz="2400" dirty="0">
                <a:latin typeface="Constantia" panose="02030602050306030303" pitchFamily="18" charset="0"/>
              </a:rPr>
              <a:t> de </a:t>
            </a:r>
            <a:r>
              <a:rPr lang="en-GB" sz="2400" dirty="0" err="1">
                <a:latin typeface="Constantia" panose="02030602050306030303" pitchFamily="18" charset="0"/>
              </a:rPr>
              <a:t>evanghelizare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printre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studenți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latin typeface="Constantia" panose="02030602050306030303" pitchFamily="18" charset="0"/>
              </a:rPr>
              <a:t>Ucenicizarea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fetelor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latin typeface="Constantia" panose="02030602050306030303" pitchFamily="18" charset="0"/>
              </a:rPr>
              <a:t>Mentorarea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adolescentelor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943842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640" y="458956"/>
            <a:ext cx="6630987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Constantia" panose="02030602050306030303" pitchFamily="18" charset="0"/>
              </a:rPr>
              <a:t>Motive </a:t>
            </a:r>
            <a:r>
              <a:rPr lang="en-GB" sz="2000" b="1" dirty="0">
                <a:latin typeface="Constantia" panose="02030602050306030303" pitchFamily="18" charset="0"/>
              </a:rPr>
              <a:t>de </a:t>
            </a:r>
            <a:r>
              <a:rPr lang="en-GB" sz="2000" b="1" dirty="0" err="1">
                <a:latin typeface="Constantia" panose="02030602050306030303" pitchFamily="18" charset="0"/>
              </a:rPr>
              <a:t>rugăciune</a:t>
            </a:r>
            <a:r>
              <a:rPr lang="en-GB" sz="2000" b="1" dirty="0">
                <a:latin typeface="Constantia" panose="02030602050306030303" pitchFamily="18" charset="0"/>
              </a:rPr>
              <a:t>: </a:t>
            </a:r>
            <a:endParaRPr lang="en-GB" sz="2000" dirty="0">
              <a:latin typeface="Constantia" panose="02030602050306030303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000" dirty="0" err="1" smtClean="0">
                <a:latin typeface="Constantia" panose="02030602050306030303" pitchFamily="18" charset="0"/>
              </a:rPr>
              <a:t>Pentru</a:t>
            </a:r>
            <a:r>
              <a:rPr lang="en-GB" sz="2000" dirty="0" smtClean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adolescentele</a:t>
            </a:r>
            <a:r>
              <a:rPr lang="en-GB" sz="2000" dirty="0">
                <a:latin typeface="Constantia" panose="02030602050306030303" pitchFamily="18" charset="0"/>
              </a:rPr>
              <a:t> care </a:t>
            </a:r>
            <a:r>
              <a:rPr lang="en-GB" sz="2000" dirty="0" err="1">
                <a:latin typeface="Constantia" panose="02030602050306030303" pitchFamily="18" charset="0"/>
              </a:rPr>
              <a:t>sunt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supuse</a:t>
            </a:r>
            <a:r>
              <a:rPr lang="en-GB" sz="2000" dirty="0">
                <a:latin typeface="Constantia" panose="02030602050306030303" pitchFamily="18" charset="0"/>
              </a:rPr>
              <a:t> de </a:t>
            </a:r>
            <a:r>
              <a:rPr lang="en-GB" sz="2000" dirty="0" err="1">
                <a:latin typeface="Constantia" panose="02030602050306030303" pitchFamily="18" charset="0"/>
              </a:rPr>
              <a:t>familie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presiunii</a:t>
            </a:r>
            <a:r>
              <a:rPr lang="en-GB" sz="2000" dirty="0">
                <a:latin typeface="Constantia" panose="02030602050306030303" pitchFamily="18" charset="0"/>
              </a:rPr>
              <a:t> de a se </a:t>
            </a:r>
            <a:r>
              <a:rPr lang="en-GB" sz="2000" dirty="0" err="1">
                <a:latin typeface="Constantia" panose="02030602050306030303" pitchFamily="18" charset="0"/>
              </a:rPr>
              <a:t>căsători</a:t>
            </a:r>
            <a:r>
              <a:rPr lang="en-GB" sz="2000" dirty="0">
                <a:latin typeface="Constantia" panose="02030602050306030303" pitchFamily="18" charset="0"/>
              </a:rPr>
              <a:t>, </a:t>
            </a:r>
            <a:r>
              <a:rPr lang="en-GB" sz="2000" dirty="0" err="1">
                <a:latin typeface="Constantia" panose="02030602050306030303" pitchFamily="18" charset="0"/>
              </a:rPr>
              <a:t>fiind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văzute</a:t>
            </a:r>
            <a:r>
              <a:rPr lang="en-GB" sz="2000" dirty="0">
                <a:latin typeface="Constantia" panose="02030602050306030303" pitchFamily="18" charset="0"/>
              </a:rPr>
              <a:t> ca o </a:t>
            </a:r>
            <a:r>
              <a:rPr lang="en-GB" sz="2000" dirty="0" err="1">
                <a:latin typeface="Constantia" panose="02030602050306030303" pitchFamily="18" charset="0"/>
              </a:rPr>
              <a:t>povară</a:t>
            </a:r>
            <a:r>
              <a:rPr lang="en-GB" sz="2000" dirty="0">
                <a:latin typeface="Constantia" panose="02030602050306030303" pitchFamily="18" charset="0"/>
              </a:rPr>
              <a:t>. </a:t>
            </a:r>
            <a:r>
              <a:rPr lang="en-GB" sz="2000" dirty="0" err="1">
                <a:latin typeface="Constantia" panose="02030602050306030303" pitchFamily="18" charset="0"/>
              </a:rPr>
              <a:t>Unele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dintre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ele</a:t>
            </a:r>
            <a:r>
              <a:rPr lang="en-GB" sz="2000" dirty="0">
                <a:latin typeface="Constantia" panose="02030602050306030303" pitchFamily="18" charset="0"/>
              </a:rPr>
              <a:t> L-au </a:t>
            </a:r>
            <a:r>
              <a:rPr lang="en-GB" sz="2000" dirty="0" err="1">
                <a:latin typeface="Constantia" panose="02030602050306030303" pitchFamily="18" charset="0"/>
              </a:rPr>
              <a:t>acceptat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pe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Domnul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şi</a:t>
            </a:r>
            <a:r>
              <a:rPr lang="en-GB" sz="2000" dirty="0">
                <a:latin typeface="Constantia" panose="02030602050306030303" pitchFamily="18" charset="0"/>
              </a:rPr>
              <a:t> nu </a:t>
            </a:r>
            <a:r>
              <a:rPr lang="en-GB" sz="2000" dirty="0" err="1">
                <a:latin typeface="Constantia" panose="02030602050306030303" pitchFamily="18" charset="0"/>
              </a:rPr>
              <a:t>vor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să</a:t>
            </a:r>
            <a:r>
              <a:rPr lang="en-GB" sz="2000" dirty="0">
                <a:latin typeface="Constantia" panose="02030602050306030303" pitchFamily="18" charset="0"/>
              </a:rPr>
              <a:t> se </a:t>
            </a:r>
            <a:r>
              <a:rPr lang="en-GB" sz="2000" dirty="0" err="1">
                <a:latin typeface="Constantia" panose="02030602050306030303" pitchFamily="18" charset="0"/>
              </a:rPr>
              <a:t>căsătorească</a:t>
            </a:r>
            <a:r>
              <a:rPr lang="en-GB" sz="2000" dirty="0">
                <a:latin typeface="Constantia" panose="02030602050306030303" pitchFamily="18" charset="0"/>
              </a:rPr>
              <a:t> cu </a:t>
            </a:r>
            <a:r>
              <a:rPr lang="en-GB" sz="2000" dirty="0" err="1">
                <a:latin typeface="Constantia" panose="02030602050306030303" pitchFamily="18" charset="0"/>
              </a:rPr>
              <a:t>băieții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musulmani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pe</a:t>
            </a:r>
            <a:r>
              <a:rPr lang="en-GB" sz="2000" dirty="0">
                <a:latin typeface="Constantia" panose="02030602050306030303" pitchFamily="18" charset="0"/>
              </a:rPr>
              <a:t> care </a:t>
            </a:r>
            <a:r>
              <a:rPr lang="en-GB" sz="2000" dirty="0" err="1">
                <a:latin typeface="Constantia" panose="02030602050306030303" pitchFamily="18" charset="0"/>
              </a:rPr>
              <a:t>părinții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lor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îi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aleg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pentru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ele</a:t>
            </a:r>
            <a:r>
              <a:rPr lang="en-GB" sz="2000" dirty="0">
                <a:latin typeface="Constantia" panose="02030602050306030303" pitchFamily="18" charset="0"/>
              </a:rPr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err="1" smtClean="0">
                <a:latin typeface="Constantia" panose="02030602050306030303" pitchFamily="18" charset="0"/>
              </a:rPr>
              <a:t>Pentru</a:t>
            </a:r>
            <a:r>
              <a:rPr lang="en-GB" sz="2000" dirty="0" smtClean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două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tinere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musulmane</a:t>
            </a:r>
            <a:r>
              <a:rPr lang="en-GB" sz="2000" dirty="0">
                <a:latin typeface="Constantia" panose="02030602050306030303" pitchFamily="18" charset="0"/>
              </a:rPr>
              <a:t> cu care Maria face </a:t>
            </a:r>
            <a:r>
              <a:rPr lang="en-GB" sz="2000" dirty="0" err="1">
                <a:latin typeface="Constantia" panose="02030602050306030303" pitchFamily="18" charset="0"/>
              </a:rPr>
              <a:t>studiu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biblic</a:t>
            </a:r>
            <a:r>
              <a:rPr lang="en-GB" sz="2000" dirty="0">
                <a:latin typeface="Constantia" panose="02030602050306030303" pitchFamily="18" charset="0"/>
              </a:rPr>
              <a:t>, ca </a:t>
            </a:r>
            <a:r>
              <a:rPr lang="en-GB" sz="2000" dirty="0" err="1">
                <a:latin typeface="Constantia" panose="02030602050306030303" pitchFamily="18" charset="0"/>
              </a:rPr>
              <a:t>ele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să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aibă</a:t>
            </a:r>
            <a:r>
              <a:rPr lang="en-GB" sz="2000" dirty="0">
                <a:latin typeface="Constantia" panose="02030602050306030303" pitchFamily="18" charset="0"/>
              </a:rPr>
              <a:t> parte de </a:t>
            </a:r>
            <a:r>
              <a:rPr lang="en-GB" sz="2000" dirty="0" err="1">
                <a:latin typeface="Constantia" panose="02030602050306030303" pitchFamily="18" charset="0"/>
              </a:rPr>
              <a:t>experiențe</a:t>
            </a:r>
            <a:r>
              <a:rPr lang="en-GB" sz="2000" dirty="0">
                <a:latin typeface="Constantia" panose="02030602050306030303" pitchFamily="18" charset="0"/>
              </a:rPr>
              <a:t> cu </a:t>
            </a:r>
            <a:r>
              <a:rPr lang="en-GB" sz="2000" dirty="0" err="1">
                <a:latin typeface="Constantia" panose="02030602050306030303" pitchFamily="18" charset="0"/>
              </a:rPr>
              <a:t>Domnul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şi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să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poată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distinge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adevărul</a:t>
            </a:r>
            <a:r>
              <a:rPr lang="en-GB" sz="2000" dirty="0">
                <a:latin typeface="Constantia" panose="02030602050306030303" pitchFamily="18" charset="0"/>
              </a:rPr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err="1" smtClean="0">
                <a:latin typeface="Constantia" panose="02030602050306030303" pitchFamily="18" charset="0"/>
              </a:rPr>
              <a:t>Pentru</a:t>
            </a:r>
            <a:r>
              <a:rPr lang="en-GB" sz="2000" dirty="0" smtClean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studenții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musulmani</a:t>
            </a:r>
            <a:r>
              <a:rPr lang="en-GB" sz="2000" dirty="0">
                <a:latin typeface="Constantia" panose="02030602050306030303" pitchFamily="18" charset="0"/>
              </a:rPr>
              <a:t> care </a:t>
            </a:r>
            <a:r>
              <a:rPr lang="en-GB" sz="2000" dirty="0" err="1">
                <a:latin typeface="Constantia" panose="02030602050306030303" pitchFamily="18" charset="0"/>
              </a:rPr>
              <a:t>participă</a:t>
            </a:r>
            <a:r>
              <a:rPr lang="en-GB" sz="2000" dirty="0">
                <a:latin typeface="Constantia" panose="02030602050306030303" pitchFamily="18" charset="0"/>
              </a:rPr>
              <a:t> la </a:t>
            </a:r>
            <a:r>
              <a:rPr lang="en-GB" sz="2000" dirty="0" err="1">
                <a:latin typeface="Constantia" panose="02030602050306030303" pitchFamily="18" charset="0"/>
              </a:rPr>
              <a:t>întâlnirile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săptămânale</a:t>
            </a:r>
            <a:r>
              <a:rPr lang="en-GB" sz="2000" dirty="0">
                <a:latin typeface="Constantia" panose="02030602050306030303" pitchFamily="18" charset="0"/>
              </a:rPr>
              <a:t>, care au </a:t>
            </a:r>
            <a:r>
              <a:rPr lang="en-GB" sz="2000" dirty="0" err="1">
                <a:latin typeface="Constantia" panose="02030602050306030303" pitchFamily="18" charset="0"/>
              </a:rPr>
              <a:t>început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să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citească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Biblia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şi</a:t>
            </a:r>
            <a:r>
              <a:rPr lang="en-GB" sz="2000" dirty="0">
                <a:latin typeface="Constantia" panose="02030602050306030303" pitchFamily="18" charset="0"/>
              </a:rPr>
              <a:t> pun </a:t>
            </a:r>
            <a:r>
              <a:rPr lang="en-GB" sz="2000" dirty="0" err="1">
                <a:latin typeface="Constantia" panose="02030602050306030303" pitchFamily="18" charset="0"/>
              </a:rPr>
              <a:t>întrebări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despre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Isus</a:t>
            </a:r>
            <a:r>
              <a:rPr lang="en-GB" sz="2000" dirty="0">
                <a:latin typeface="Constantia" panose="02030602050306030303" pitchFamily="18" charset="0"/>
              </a:rPr>
              <a:t>. </a:t>
            </a:r>
            <a:r>
              <a:rPr lang="en-GB" sz="2000" dirty="0" err="1">
                <a:latin typeface="Constantia" panose="02030602050306030303" pitchFamily="18" charset="0"/>
              </a:rPr>
              <a:t>Ei</a:t>
            </a:r>
            <a:r>
              <a:rPr lang="en-GB" sz="2000" dirty="0">
                <a:latin typeface="Constantia" panose="02030602050306030303" pitchFamily="18" charset="0"/>
              </a:rPr>
              <a:t> au </a:t>
            </a:r>
            <a:r>
              <a:rPr lang="en-GB" sz="2000" dirty="0" err="1">
                <a:latin typeface="Constantia" panose="02030602050306030303" pitchFamily="18" charset="0"/>
              </a:rPr>
              <a:t>nevoie</a:t>
            </a:r>
            <a:r>
              <a:rPr lang="en-GB" sz="2000" dirty="0">
                <a:latin typeface="Constantia" panose="02030602050306030303" pitchFamily="18" charset="0"/>
              </a:rPr>
              <a:t> de </a:t>
            </a:r>
            <a:r>
              <a:rPr lang="en-GB" sz="2000" dirty="0" err="1">
                <a:latin typeface="Constantia" panose="02030602050306030303" pitchFamily="18" charset="0"/>
              </a:rPr>
              <a:t>lucrarea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Duhului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Sfânt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în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viaţa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lor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pentru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că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alegerea</a:t>
            </a:r>
            <a:r>
              <a:rPr lang="en-GB" sz="2000" dirty="0">
                <a:latin typeface="Constantia" panose="02030602050306030303" pitchFamily="18" charset="0"/>
              </a:rPr>
              <a:t> de a-L </a:t>
            </a:r>
            <a:r>
              <a:rPr lang="en-GB" sz="2000" dirty="0" err="1">
                <a:latin typeface="Constantia" panose="02030602050306030303" pitchFamily="18" charset="0"/>
              </a:rPr>
              <a:t>urma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pe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Isus</a:t>
            </a:r>
            <a:r>
              <a:rPr lang="en-GB" sz="2000" dirty="0">
                <a:latin typeface="Constantia" panose="02030602050306030303" pitchFamily="18" charset="0"/>
              </a:rPr>
              <a:t> de </a:t>
            </a:r>
            <a:r>
              <a:rPr lang="en-GB" sz="2000" dirty="0" err="1">
                <a:latin typeface="Constantia" panose="02030602050306030303" pitchFamily="18" charset="0"/>
              </a:rPr>
              <a:t>multe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ori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înseamnă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respingerea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lor</a:t>
            </a:r>
            <a:r>
              <a:rPr lang="en-GB" sz="2000" dirty="0">
                <a:latin typeface="Constantia" panose="02030602050306030303" pitchFamily="18" charset="0"/>
              </a:rPr>
              <a:t> de </a:t>
            </a:r>
            <a:r>
              <a:rPr lang="en-GB" sz="2000" dirty="0" err="1">
                <a:latin typeface="Constantia" panose="02030602050306030303" pitchFamily="18" charset="0"/>
              </a:rPr>
              <a:t>către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familie</a:t>
            </a:r>
            <a:r>
              <a:rPr lang="en-GB" sz="2000" dirty="0">
                <a:latin typeface="Constantia" panose="02030602050306030303" pitchFamily="18" charset="0"/>
              </a:rPr>
              <a:t>. </a:t>
            </a:r>
            <a:endParaRPr lang="ro-RO" sz="2000" dirty="0" smtClean="0">
              <a:latin typeface="Constantia" panose="02030602050306030303" pitchFamily="18" charset="0"/>
            </a:endParaRPr>
          </a:p>
          <a:p>
            <a:endParaRPr lang="en-GB" sz="2000" dirty="0">
              <a:latin typeface="Constantia" panose="02030602050306030303" pitchFamily="18" charset="0"/>
            </a:endParaRPr>
          </a:p>
          <a:p>
            <a:r>
              <a:rPr lang="en-GB" sz="2000" b="1" dirty="0">
                <a:latin typeface="Constantia" panose="02030602050306030303" pitchFamily="18" charset="0"/>
              </a:rPr>
              <a:t>Motto: </a:t>
            </a:r>
            <a:r>
              <a:rPr lang="en-GB" sz="2000" dirty="0" err="1">
                <a:latin typeface="Constantia" panose="02030602050306030303" pitchFamily="18" charset="0"/>
              </a:rPr>
              <a:t>Mă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aștept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și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nădăjduiesc</a:t>
            </a:r>
            <a:r>
              <a:rPr lang="en-GB" sz="2000" dirty="0">
                <a:latin typeface="Constantia" panose="02030602050306030303" pitchFamily="18" charset="0"/>
              </a:rPr>
              <a:t> cu </a:t>
            </a:r>
            <a:r>
              <a:rPr lang="en-GB" sz="2000" dirty="0" err="1">
                <a:latin typeface="Constantia" panose="02030602050306030303" pitchFamily="18" charset="0"/>
              </a:rPr>
              <a:t>tărie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că</a:t>
            </a:r>
            <a:r>
              <a:rPr lang="en-GB" sz="2000" dirty="0">
                <a:latin typeface="Constantia" panose="02030602050306030303" pitchFamily="18" charset="0"/>
              </a:rPr>
              <a:t> nu </a:t>
            </a:r>
            <a:r>
              <a:rPr lang="en-GB" sz="2000" dirty="0" err="1">
                <a:latin typeface="Constantia" panose="02030602050306030303" pitchFamily="18" charset="0"/>
              </a:rPr>
              <a:t>voi</a:t>
            </a:r>
            <a:r>
              <a:rPr lang="en-GB" sz="2000" dirty="0">
                <a:latin typeface="Constantia" panose="02030602050306030303" pitchFamily="18" charset="0"/>
              </a:rPr>
              <a:t> fi </a:t>
            </a:r>
            <a:r>
              <a:rPr lang="en-GB" sz="2000" dirty="0" err="1">
                <a:latin typeface="Constantia" panose="02030602050306030303" pitchFamily="18" charset="0"/>
              </a:rPr>
              <a:t>dat</a:t>
            </a:r>
            <a:r>
              <a:rPr lang="en-GB" sz="2000" dirty="0">
                <a:latin typeface="Constantia" panose="02030602050306030303" pitchFamily="18" charset="0"/>
              </a:rPr>
              <a:t> de </a:t>
            </a:r>
            <a:r>
              <a:rPr lang="en-GB" sz="2000" dirty="0" err="1">
                <a:latin typeface="Constantia" panose="02030602050306030303" pitchFamily="18" charset="0"/>
              </a:rPr>
              <a:t>rușine</a:t>
            </a:r>
            <a:r>
              <a:rPr lang="en-GB" sz="2000" dirty="0">
                <a:latin typeface="Constantia" panose="02030602050306030303" pitchFamily="18" charset="0"/>
              </a:rPr>
              <a:t> cu </a:t>
            </a:r>
            <a:r>
              <a:rPr lang="en-GB" sz="2000" dirty="0" err="1">
                <a:latin typeface="Constantia" panose="02030602050306030303" pitchFamily="18" charset="0"/>
              </a:rPr>
              <a:t>nimic</a:t>
            </a:r>
            <a:r>
              <a:rPr lang="en-GB" sz="2000" dirty="0">
                <a:latin typeface="Constantia" panose="02030602050306030303" pitchFamily="18" charset="0"/>
              </a:rPr>
              <a:t>, ci </a:t>
            </a:r>
            <a:r>
              <a:rPr lang="en-GB" sz="2000" dirty="0" err="1">
                <a:latin typeface="Constantia" panose="02030602050306030303" pitchFamily="18" charset="0"/>
              </a:rPr>
              <a:t>că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acum</a:t>
            </a:r>
            <a:r>
              <a:rPr lang="en-GB" sz="2000" dirty="0">
                <a:latin typeface="Constantia" panose="02030602050306030303" pitchFamily="18" charset="0"/>
              </a:rPr>
              <a:t>, ca </a:t>
            </a:r>
            <a:r>
              <a:rPr lang="en-GB" sz="2000" dirty="0" err="1">
                <a:latin typeface="Constantia" panose="02030602050306030303" pitchFamily="18" charset="0"/>
              </a:rPr>
              <a:t>totdeauna</a:t>
            </a:r>
            <a:r>
              <a:rPr lang="en-GB" sz="2000" dirty="0">
                <a:latin typeface="Constantia" panose="02030602050306030303" pitchFamily="18" charset="0"/>
              </a:rPr>
              <a:t>, </a:t>
            </a:r>
            <a:r>
              <a:rPr lang="en-GB" sz="2000" dirty="0" err="1">
                <a:latin typeface="Constantia" panose="02030602050306030303" pitchFamily="18" charset="0"/>
              </a:rPr>
              <a:t>Hristos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va</a:t>
            </a:r>
            <a:r>
              <a:rPr lang="en-GB" sz="2000" dirty="0">
                <a:latin typeface="Constantia" panose="02030602050306030303" pitchFamily="18" charset="0"/>
              </a:rPr>
              <a:t> fi </a:t>
            </a:r>
            <a:r>
              <a:rPr lang="en-GB" sz="2000" dirty="0" err="1">
                <a:latin typeface="Constantia" panose="02030602050306030303" pitchFamily="18" charset="0"/>
              </a:rPr>
              <a:t>proslăvit</a:t>
            </a:r>
            <a:r>
              <a:rPr lang="en-GB" sz="2000" dirty="0">
                <a:latin typeface="Constantia" panose="02030602050306030303" pitchFamily="18" charset="0"/>
              </a:rPr>
              <a:t> cu </a:t>
            </a:r>
            <a:r>
              <a:rPr lang="en-GB" sz="2000" dirty="0" err="1">
                <a:latin typeface="Constantia" panose="02030602050306030303" pitchFamily="18" charset="0"/>
              </a:rPr>
              <a:t>îndrăzneală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în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trupul</a:t>
            </a:r>
            <a:r>
              <a:rPr lang="en-GB" sz="2000" dirty="0">
                <a:latin typeface="Constantia" panose="02030602050306030303" pitchFamily="18" charset="0"/>
              </a:rPr>
              <a:t> meu, fie </a:t>
            </a:r>
            <a:r>
              <a:rPr lang="en-GB" sz="2000" dirty="0" err="1">
                <a:latin typeface="Constantia" panose="02030602050306030303" pitchFamily="18" charset="0"/>
              </a:rPr>
              <a:t>prin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viaţa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mea</a:t>
            </a:r>
            <a:r>
              <a:rPr lang="en-GB" sz="2000" dirty="0">
                <a:latin typeface="Constantia" panose="02030602050306030303" pitchFamily="18" charset="0"/>
              </a:rPr>
              <a:t>, fie </a:t>
            </a:r>
            <a:r>
              <a:rPr lang="en-GB" sz="2000" dirty="0" err="1">
                <a:latin typeface="Constantia" panose="02030602050306030303" pitchFamily="18" charset="0"/>
              </a:rPr>
              <a:t>prin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moartea</a:t>
            </a:r>
            <a:r>
              <a:rPr lang="en-GB" sz="2000" dirty="0">
                <a:latin typeface="Constantia" panose="02030602050306030303" pitchFamily="18" charset="0"/>
              </a:rPr>
              <a:t> </a:t>
            </a:r>
            <a:r>
              <a:rPr lang="en-GB" sz="2000" dirty="0" err="1">
                <a:latin typeface="Constantia" panose="02030602050306030303" pitchFamily="18" charset="0"/>
              </a:rPr>
              <a:t>mea</a:t>
            </a:r>
            <a:r>
              <a:rPr lang="en-GB" sz="2000" dirty="0">
                <a:latin typeface="Constantia" panose="02030602050306030303" pitchFamily="18" charset="0"/>
              </a:rPr>
              <a:t>. </a:t>
            </a:r>
            <a:r>
              <a:rPr lang="en-GB" sz="2000" b="1" dirty="0" err="1">
                <a:latin typeface="Constantia" panose="02030602050306030303" pitchFamily="18" charset="0"/>
              </a:rPr>
              <a:t>Filipeni</a:t>
            </a:r>
            <a:r>
              <a:rPr lang="en-GB" sz="2000" b="1" dirty="0">
                <a:latin typeface="Constantia" panose="02030602050306030303" pitchFamily="18" charset="0"/>
              </a:rPr>
              <a:t> 1:20 </a:t>
            </a:r>
            <a:endParaRPr lang="en-GB" sz="2800" dirty="0">
              <a:latin typeface="Constantia" panose="020306020503060303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055" y="1046746"/>
            <a:ext cx="5443944" cy="408214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69827" y="5260208"/>
            <a:ext cx="3200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o-RO" sz="3000" b="1" dirty="0" smtClean="0">
                <a:latin typeface="Constantia" panose="02030602050306030303" pitchFamily="18" charset="0"/>
              </a:rPr>
              <a:t>Asia de Sud</a:t>
            </a:r>
            <a:endParaRPr lang="en-GB" sz="3000" b="1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94425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4970" y="304800"/>
            <a:ext cx="9285515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3200" dirty="0" err="1" smtClean="0">
                <a:latin typeface="Constantia" panose="02030602050306030303" pitchFamily="18" charset="0"/>
              </a:rPr>
              <a:t>Proiectul</a:t>
            </a:r>
            <a:r>
              <a:rPr lang="en-GB" sz="3200" dirty="0" smtClean="0">
                <a:latin typeface="Constantia" panose="02030602050306030303" pitchFamily="18" charset="0"/>
              </a:rPr>
              <a:t> Rom</a:t>
            </a:r>
            <a:r>
              <a:rPr lang="ro-RO" sz="3200" dirty="0" smtClean="0">
                <a:latin typeface="Constantia" panose="02030602050306030303" pitchFamily="18" charset="0"/>
              </a:rPr>
              <a:t>ânia 100</a:t>
            </a:r>
            <a:r>
              <a:rPr lang="ro-RO" sz="3200" dirty="0" smtClean="0">
                <a:latin typeface="Constantia" panose="02030602050306030303" pitchFamily="18" charset="0"/>
              </a:rPr>
              <a:t>%</a:t>
            </a:r>
            <a:endParaRPr lang="ro-RO" sz="2800" dirty="0" smtClean="0">
              <a:latin typeface="Constantia" panose="02030602050306030303" pitchFamily="18" charset="0"/>
            </a:endParaRPr>
          </a:p>
          <a:p>
            <a:pPr>
              <a:lnSpc>
                <a:spcPct val="90000"/>
              </a:lnSpc>
            </a:pPr>
            <a:r>
              <a:rPr lang="ro-RO" sz="2800" dirty="0" smtClean="0">
                <a:latin typeface="Constantia" panose="02030602050306030303" pitchFamily="18" charset="0"/>
              </a:rPr>
              <a:t>Oraș în care AREA a început plantarea unei biserici:</a:t>
            </a:r>
            <a:endParaRPr lang="en-GB" sz="2800" dirty="0" smtClean="0">
              <a:latin typeface="Constantia" panose="02030602050306030303" pitchFamily="18" charset="0"/>
            </a:endParaRPr>
          </a:p>
          <a:p>
            <a:pPr>
              <a:lnSpc>
                <a:spcPct val="90000"/>
              </a:lnSpc>
            </a:pPr>
            <a:r>
              <a:rPr lang="ro-RO" sz="4000" b="1" dirty="0" smtClean="0">
                <a:latin typeface="Constantia" panose="02030602050306030303" pitchFamily="18" charset="0"/>
              </a:rPr>
              <a:t>Bălcești </a:t>
            </a:r>
            <a:r>
              <a:rPr lang="en-GB" sz="4000" b="1" dirty="0" smtClean="0">
                <a:latin typeface="Constantia" panose="02030602050306030303" pitchFamily="18" charset="0"/>
              </a:rPr>
              <a:t>[</a:t>
            </a:r>
            <a:r>
              <a:rPr lang="en-GB" sz="4000" b="1" dirty="0" err="1" smtClean="0">
                <a:latin typeface="Constantia" panose="02030602050306030303" pitchFamily="18" charset="0"/>
              </a:rPr>
              <a:t>jud</a:t>
            </a:r>
            <a:r>
              <a:rPr lang="en-GB" sz="4000" b="1" dirty="0" smtClean="0">
                <a:latin typeface="Constantia" panose="02030602050306030303" pitchFamily="18" charset="0"/>
              </a:rPr>
              <a:t>. V</a:t>
            </a:r>
            <a:r>
              <a:rPr lang="ro-RO" sz="4000" b="1" dirty="0" smtClean="0">
                <a:latin typeface="Constantia" panose="02030602050306030303" pitchFamily="18" charset="0"/>
              </a:rPr>
              <a:t>âlcea</a:t>
            </a:r>
            <a:r>
              <a:rPr lang="en-GB" sz="4000" b="1" dirty="0" smtClean="0">
                <a:latin typeface="Constantia" panose="02030602050306030303" pitchFamily="18" charset="0"/>
              </a:rPr>
              <a:t>]</a:t>
            </a:r>
            <a:endParaRPr lang="en-GB" sz="4000" b="1" dirty="0">
              <a:latin typeface="Constantia" panose="0203060205030603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25686" y="1837527"/>
            <a:ext cx="784859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 smtClean="0">
                <a:latin typeface="Constantia" panose="02030602050306030303" pitchFamily="18" charset="0"/>
              </a:rPr>
              <a:t>Motorgianu</a:t>
            </a:r>
            <a:r>
              <a:rPr lang="en-GB" sz="2400" b="1" dirty="0" smtClean="0">
                <a:latin typeface="Constantia" panose="02030602050306030303" pitchFamily="18" charset="0"/>
              </a:rPr>
              <a:t> </a:t>
            </a:r>
            <a:r>
              <a:rPr lang="en-GB" sz="2400" b="1" dirty="0">
                <a:latin typeface="Constantia" panose="02030602050306030303" pitchFamily="18" charset="0"/>
              </a:rPr>
              <a:t>Andrei </a:t>
            </a:r>
            <a:r>
              <a:rPr lang="en-GB" sz="2400" dirty="0" err="1">
                <a:latin typeface="Constantia" panose="02030602050306030303" pitchFamily="18" charset="0"/>
              </a:rPr>
              <a:t>și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b="1" dirty="0">
                <a:latin typeface="Constantia" panose="02030602050306030303" pitchFamily="18" charset="0"/>
              </a:rPr>
              <a:t>Maria, </a:t>
            </a:r>
            <a:r>
              <a:rPr lang="en-GB" sz="2400" dirty="0">
                <a:latin typeface="Constantia" panose="02030602050306030303" pitchFamily="18" charset="0"/>
              </a:rPr>
              <a:t>cu </a:t>
            </a:r>
            <a:r>
              <a:rPr lang="en-GB" sz="2400" dirty="0" err="1">
                <a:latin typeface="Constantia" panose="02030602050306030303" pitchFamily="18" charset="0"/>
              </a:rPr>
              <a:t>fiicele</a:t>
            </a:r>
            <a:r>
              <a:rPr lang="en-GB" sz="2400" dirty="0">
                <a:latin typeface="Constantia" panose="02030602050306030303" pitchFamily="18" charset="0"/>
              </a:rPr>
              <a:t> Lois </a:t>
            </a:r>
            <a:r>
              <a:rPr lang="en-GB" sz="2400" dirty="0" err="1">
                <a:latin typeface="Constantia" panose="02030602050306030303" pitchFamily="18" charset="0"/>
              </a:rPr>
              <a:t>și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Estera</a:t>
            </a:r>
            <a:r>
              <a:rPr lang="en-GB" sz="2400" dirty="0">
                <a:latin typeface="Constantia" panose="02030602050306030303" pitchFamily="18" charset="0"/>
              </a:rPr>
              <a:t>, au </a:t>
            </a:r>
            <a:r>
              <a:rPr lang="en-GB" sz="2400" dirty="0" err="1">
                <a:latin typeface="Constantia" panose="02030602050306030303" pitchFamily="18" charset="0"/>
              </a:rPr>
              <a:t>închiriat</a:t>
            </a:r>
            <a:r>
              <a:rPr lang="en-GB" sz="2400" dirty="0">
                <a:latin typeface="Constantia" panose="02030602050306030303" pitchFamily="18" charset="0"/>
              </a:rPr>
              <a:t> o </a:t>
            </a:r>
            <a:r>
              <a:rPr lang="en-GB" sz="2400" dirty="0" err="1">
                <a:latin typeface="Constantia" panose="02030602050306030303" pitchFamily="18" charset="0"/>
              </a:rPr>
              <a:t>locație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pentru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biserică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și</a:t>
            </a:r>
            <a:r>
              <a:rPr lang="en-GB" sz="2400" dirty="0">
                <a:latin typeface="Constantia" panose="02030602050306030303" pitchFamily="18" charset="0"/>
              </a:rPr>
              <a:t>, </a:t>
            </a:r>
            <a:r>
              <a:rPr lang="en-GB" sz="2400" dirty="0" err="1">
                <a:latin typeface="Constantia" panose="02030602050306030303" pitchFamily="18" charset="0"/>
              </a:rPr>
              <a:t>prin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evanghelizare</a:t>
            </a:r>
            <a:r>
              <a:rPr lang="en-GB" sz="2400" dirty="0">
                <a:latin typeface="Constantia" panose="02030602050306030303" pitchFamily="18" charset="0"/>
              </a:rPr>
              <a:t> de la om la om, </a:t>
            </a:r>
            <a:r>
              <a:rPr lang="en-GB" sz="2400" dirty="0" err="1">
                <a:latin typeface="Constantia" panose="02030602050306030303" pitchFamily="18" charset="0"/>
              </a:rPr>
              <a:t>alături</a:t>
            </a:r>
            <a:r>
              <a:rPr lang="en-GB" sz="2400" dirty="0">
                <a:latin typeface="Constantia" panose="02030602050306030303" pitchFamily="18" charset="0"/>
              </a:rPr>
              <a:t> de </a:t>
            </a:r>
            <a:r>
              <a:rPr lang="en-GB" sz="2400" dirty="0" err="1">
                <a:latin typeface="Constantia" panose="02030602050306030303" pitchFamily="18" charset="0"/>
              </a:rPr>
              <a:t>biserica</a:t>
            </a:r>
            <a:r>
              <a:rPr lang="en-GB" sz="2400" dirty="0">
                <a:latin typeface="Constantia" panose="02030602050306030303" pitchFamily="18" charset="0"/>
              </a:rPr>
              <a:t> din </a:t>
            </a:r>
            <a:r>
              <a:rPr lang="en-GB" sz="2400" b="1" dirty="0" err="1">
                <a:latin typeface="Constantia" panose="02030602050306030303" pitchFamily="18" charset="0"/>
              </a:rPr>
              <a:t>Valea</a:t>
            </a:r>
            <a:r>
              <a:rPr lang="en-GB" sz="2400" b="1" dirty="0">
                <a:latin typeface="Constantia" panose="02030602050306030303" pitchFamily="18" charset="0"/>
              </a:rPr>
              <a:t> Mare, </a:t>
            </a:r>
            <a:r>
              <a:rPr lang="en-GB" sz="2400" dirty="0" err="1">
                <a:latin typeface="Constantia" panose="02030602050306030303" pitchFamily="18" charset="0"/>
              </a:rPr>
              <a:t>lucrează</a:t>
            </a:r>
            <a:r>
              <a:rPr lang="en-GB" sz="2400" dirty="0">
                <a:latin typeface="Constantia" panose="02030602050306030303" pitchFamily="18" charset="0"/>
              </a:rPr>
              <a:t> la </a:t>
            </a:r>
            <a:r>
              <a:rPr lang="en-GB" sz="2400" dirty="0" err="1">
                <a:latin typeface="Constantia" panose="02030602050306030303" pitchFamily="18" charset="0"/>
              </a:rPr>
              <a:t>plantarea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bisericii</a:t>
            </a:r>
            <a:r>
              <a:rPr lang="en-GB" sz="2400" dirty="0">
                <a:latin typeface="Constantia" panose="02030602050306030303" pitchFamily="18" charset="0"/>
              </a:rPr>
              <a:t> din </a:t>
            </a:r>
            <a:r>
              <a:rPr lang="en-GB" sz="2400" dirty="0" err="1">
                <a:latin typeface="Constantia" panose="02030602050306030303" pitchFamily="18" charset="0"/>
              </a:rPr>
              <a:t>orașul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b="1" dirty="0" err="1">
                <a:latin typeface="Constantia" panose="02030602050306030303" pitchFamily="18" charset="0"/>
              </a:rPr>
              <a:t>Bălcești</a:t>
            </a:r>
            <a:r>
              <a:rPr lang="en-GB" sz="2400" dirty="0">
                <a:latin typeface="Constantia" panose="02030602050306030303" pitchFamily="18" charset="0"/>
              </a:rPr>
              <a:t>. </a:t>
            </a:r>
          </a:p>
          <a:p>
            <a:r>
              <a:rPr lang="en-GB" sz="2400" b="1" dirty="0">
                <a:latin typeface="Constantia" panose="02030602050306030303" pitchFamily="18" charset="0"/>
              </a:rPr>
              <a:t>Motive de </a:t>
            </a:r>
            <a:r>
              <a:rPr lang="en-GB" sz="2400" b="1" dirty="0" err="1">
                <a:latin typeface="Constantia" panose="02030602050306030303" pitchFamily="18" charset="0"/>
              </a:rPr>
              <a:t>rugăciune</a:t>
            </a:r>
            <a:r>
              <a:rPr lang="en-GB" sz="2400" b="1" dirty="0">
                <a:latin typeface="Constantia" panose="02030602050306030303" pitchFamily="18" charset="0"/>
              </a:rPr>
              <a:t>: </a:t>
            </a:r>
            <a:endParaRPr lang="en-GB" sz="2400" dirty="0">
              <a:latin typeface="Constantia" panose="0203060205030603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300" dirty="0" err="1">
                <a:latin typeface="Constantia" panose="02030602050306030303" pitchFamily="18" charset="0"/>
              </a:rPr>
              <a:t>Mulțumiri</a:t>
            </a:r>
            <a:r>
              <a:rPr lang="en-GB" sz="2300" dirty="0">
                <a:latin typeface="Constantia" panose="02030602050306030303" pitchFamily="18" charset="0"/>
              </a:rPr>
              <a:t> </a:t>
            </a:r>
            <a:r>
              <a:rPr lang="en-GB" sz="2300" dirty="0" err="1">
                <a:latin typeface="Constantia" panose="02030602050306030303" pitchFamily="18" charset="0"/>
              </a:rPr>
              <a:t>pentru</a:t>
            </a:r>
            <a:r>
              <a:rPr lang="en-GB" sz="2300" dirty="0">
                <a:latin typeface="Constantia" panose="02030602050306030303" pitchFamily="18" charset="0"/>
              </a:rPr>
              <a:t> </a:t>
            </a:r>
            <a:r>
              <a:rPr lang="en-GB" sz="2300" dirty="0" err="1">
                <a:latin typeface="Constantia" panose="02030602050306030303" pitchFamily="18" charset="0"/>
              </a:rPr>
              <a:t>locația</a:t>
            </a:r>
            <a:r>
              <a:rPr lang="en-GB" sz="2300" dirty="0">
                <a:latin typeface="Constantia" panose="02030602050306030303" pitchFamily="18" charset="0"/>
              </a:rPr>
              <a:t> </a:t>
            </a:r>
            <a:r>
              <a:rPr lang="en-GB" sz="2300" dirty="0" err="1">
                <a:latin typeface="Constantia" panose="02030602050306030303" pitchFamily="18" charset="0"/>
              </a:rPr>
              <a:t>închiriată</a:t>
            </a:r>
            <a:r>
              <a:rPr lang="en-GB" sz="2300" dirty="0">
                <a:latin typeface="Constantia" panose="02030602050306030303" pitchFamily="18" charset="0"/>
              </a:rPr>
              <a:t> </a:t>
            </a:r>
            <a:r>
              <a:rPr lang="en-GB" sz="2300" dirty="0" err="1">
                <a:latin typeface="Constantia" panose="02030602050306030303" pitchFamily="18" charset="0"/>
              </a:rPr>
              <a:t>și</a:t>
            </a:r>
            <a:r>
              <a:rPr lang="en-GB" sz="2300" dirty="0">
                <a:latin typeface="Constantia" panose="02030602050306030303" pitchFamily="18" charset="0"/>
              </a:rPr>
              <a:t> </a:t>
            </a:r>
            <a:r>
              <a:rPr lang="en-GB" sz="2300" dirty="0" err="1">
                <a:latin typeface="Constantia" panose="02030602050306030303" pitchFamily="18" charset="0"/>
              </a:rPr>
              <a:t>pregătită</a:t>
            </a:r>
            <a:r>
              <a:rPr lang="en-GB" sz="2300" dirty="0">
                <a:latin typeface="Constantia" panose="02030602050306030303" pitchFamily="18" charset="0"/>
              </a:rPr>
              <a:t> </a:t>
            </a:r>
            <a:r>
              <a:rPr lang="en-GB" sz="2300" dirty="0" err="1">
                <a:latin typeface="Constantia" panose="02030602050306030303" pitchFamily="18" charset="0"/>
              </a:rPr>
              <a:t>pentru</a:t>
            </a:r>
            <a:r>
              <a:rPr lang="en-GB" sz="2300" dirty="0">
                <a:latin typeface="Constantia" panose="02030602050306030303" pitchFamily="18" charset="0"/>
              </a:rPr>
              <a:t> </a:t>
            </a:r>
            <a:r>
              <a:rPr lang="en-GB" sz="2300" dirty="0" err="1">
                <a:latin typeface="Constantia" panose="02030602050306030303" pitchFamily="18" charset="0"/>
              </a:rPr>
              <a:t>întâlnirile</a:t>
            </a:r>
            <a:r>
              <a:rPr lang="en-GB" sz="2300" dirty="0">
                <a:latin typeface="Constantia" panose="02030602050306030303" pitchFamily="18" charset="0"/>
              </a:rPr>
              <a:t> regulate ale </a:t>
            </a:r>
            <a:r>
              <a:rPr lang="en-GB" sz="2300" dirty="0" err="1">
                <a:latin typeface="Constantia" panose="02030602050306030303" pitchFamily="18" charset="0"/>
              </a:rPr>
              <a:t>noii</a:t>
            </a:r>
            <a:r>
              <a:rPr lang="en-GB" sz="2300" dirty="0">
                <a:latin typeface="Constantia" panose="02030602050306030303" pitchFamily="18" charset="0"/>
              </a:rPr>
              <a:t> </a:t>
            </a:r>
            <a:r>
              <a:rPr lang="en-GB" sz="2300" dirty="0" err="1">
                <a:latin typeface="Constantia" panose="02030602050306030303" pitchFamily="18" charset="0"/>
              </a:rPr>
              <a:t>biserici</a:t>
            </a:r>
            <a:r>
              <a:rPr lang="en-GB" sz="2300" dirty="0">
                <a:latin typeface="Constantia" panose="02030602050306030303" pitchFamily="18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300" dirty="0">
                <a:latin typeface="Constantia" panose="02030602050306030303" pitchFamily="18" charset="0"/>
              </a:rPr>
              <a:t>Deschiderea oamenilor pentru a-L primi pe Domnul, prin evanghelizare.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300" dirty="0" err="1">
                <a:latin typeface="Constantia" panose="02030602050306030303" pitchFamily="18" charset="0"/>
              </a:rPr>
              <a:t>Împuternicirea</a:t>
            </a:r>
            <a:r>
              <a:rPr lang="en-GB" sz="2300" dirty="0">
                <a:latin typeface="Constantia" panose="02030602050306030303" pitchFamily="18" charset="0"/>
              </a:rPr>
              <a:t> cu </a:t>
            </a:r>
            <a:r>
              <a:rPr lang="en-GB" sz="2300" dirty="0" err="1">
                <a:latin typeface="Constantia" panose="02030602050306030303" pitchFamily="18" charset="0"/>
              </a:rPr>
              <a:t>Duhul</a:t>
            </a:r>
            <a:r>
              <a:rPr lang="en-GB" sz="2300" dirty="0">
                <a:latin typeface="Constantia" panose="02030602050306030303" pitchFamily="18" charset="0"/>
              </a:rPr>
              <a:t> </a:t>
            </a:r>
            <a:r>
              <a:rPr lang="en-GB" sz="2300" dirty="0" err="1">
                <a:latin typeface="Constantia" panose="02030602050306030303" pitchFamily="18" charset="0"/>
              </a:rPr>
              <a:t>Sfânt</a:t>
            </a:r>
            <a:r>
              <a:rPr lang="en-GB" sz="2300" dirty="0">
                <a:latin typeface="Constantia" panose="02030602050306030303" pitchFamily="18" charset="0"/>
              </a:rPr>
              <a:t> a </a:t>
            </a:r>
            <a:r>
              <a:rPr lang="en-GB" sz="2300" dirty="0" err="1">
                <a:latin typeface="Constantia" panose="02030602050306030303" pitchFamily="18" charset="0"/>
              </a:rPr>
              <a:t>lucrătorilor</a:t>
            </a:r>
            <a:r>
              <a:rPr lang="en-GB" sz="2300" dirty="0">
                <a:latin typeface="Constantia" panose="02030602050306030303" pitchFamily="18" charset="0"/>
              </a:rPr>
              <a:t> din </a:t>
            </a:r>
            <a:r>
              <a:rPr lang="en-GB" sz="2300" dirty="0" err="1">
                <a:latin typeface="Constantia" panose="02030602050306030303" pitchFamily="18" charset="0"/>
              </a:rPr>
              <a:t>zonă</a:t>
            </a:r>
            <a:r>
              <a:rPr lang="en-GB" sz="2300" dirty="0">
                <a:latin typeface="Constantia" panose="02030602050306030303" pitchFamily="18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300" dirty="0" err="1">
                <a:latin typeface="Constantia" panose="02030602050306030303" pitchFamily="18" charset="0"/>
              </a:rPr>
              <a:t>Eliberarea</a:t>
            </a:r>
            <a:r>
              <a:rPr lang="en-GB" sz="2300" dirty="0">
                <a:latin typeface="Constantia" panose="02030602050306030303" pitchFamily="18" charset="0"/>
              </a:rPr>
              <a:t> </a:t>
            </a:r>
            <a:r>
              <a:rPr lang="en-GB" sz="2300" dirty="0" err="1">
                <a:latin typeface="Constantia" panose="02030602050306030303" pitchFamily="18" charset="0"/>
              </a:rPr>
              <a:t>oamenilor</a:t>
            </a:r>
            <a:r>
              <a:rPr lang="en-GB" sz="2300" dirty="0">
                <a:latin typeface="Constantia" panose="02030602050306030303" pitchFamily="18" charset="0"/>
              </a:rPr>
              <a:t> de sub </a:t>
            </a:r>
            <a:r>
              <a:rPr lang="en-GB" sz="2300" dirty="0" err="1">
                <a:latin typeface="Constantia" panose="02030602050306030303" pitchFamily="18" charset="0"/>
              </a:rPr>
              <a:t>stăpânirea</a:t>
            </a:r>
            <a:r>
              <a:rPr lang="en-GB" sz="2300" dirty="0">
                <a:latin typeface="Constantia" panose="02030602050306030303" pitchFamily="18" charset="0"/>
              </a:rPr>
              <a:t> </a:t>
            </a:r>
            <a:r>
              <a:rPr lang="en-GB" sz="2300" dirty="0" err="1">
                <a:latin typeface="Constantia" panose="02030602050306030303" pitchFamily="18" charset="0"/>
              </a:rPr>
              <a:t>ocultismului</a:t>
            </a:r>
            <a:r>
              <a:rPr lang="en-GB" sz="2300" dirty="0">
                <a:latin typeface="Constantia" panose="02030602050306030303" pitchFamily="18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300" dirty="0" err="1">
                <a:latin typeface="Constantia" panose="02030602050306030303" pitchFamily="18" charset="0"/>
              </a:rPr>
              <a:t>Pentru</a:t>
            </a:r>
            <a:r>
              <a:rPr lang="en-GB" sz="2300" dirty="0">
                <a:latin typeface="Constantia" panose="02030602050306030303" pitchFamily="18" charset="0"/>
              </a:rPr>
              <a:t> </a:t>
            </a:r>
            <a:r>
              <a:rPr lang="en-GB" sz="2300" dirty="0" err="1">
                <a:latin typeface="Constantia" panose="02030602050306030303" pitchFamily="18" charset="0"/>
              </a:rPr>
              <a:t>slujitori</a:t>
            </a:r>
            <a:r>
              <a:rPr lang="en-GB" sz="2300" dirty="0">
                <a:latin typeface="Constantia" panose="02030602050306030303" pitchFamily="18" charset="0"/>
              </a:rPr>
              <a:t> </a:t>
            </a:r>
            <a:r>
              <a:rPr lang="en-GB" sz="2300" dirty="0" err="1">
                <a:latin typeface="Constantia" panose="02030602050306030303" pitchFamily="18" charset="0"/>
              </a:rPr>
              <a:t>dedicați</a:t>
            </a:r>
            <a:r>
              <a:rPr lang="en-GB" sz="2300" dirty="0">
                <a:latin typeface="Constantia" panose="02030602050306030303" pitchFamily="18" charset="0"/>
              </a:rPr>
              <a:t>, </a:t>
            </a:r>
            <a:r>
              <a:rPr lang="en-GB" sz="2300" dirty="0" err="1">
                <a:latin typeface="Constantia" panose="02030602050306030303" pitchFamily="18" charset="0"/>
              </a:rPr>
              <a:t>biserici</a:t>
            </a:r>
            <a:r>
              <a:rPr lang="en-GB" sz="2300" dirty="0">
                <a:latin typeface="Constantia" panose="02030602050306030303" pitchFamily="18" charset="0"/>
              </a:rPr>
              <a:t> </a:t>
            </a:r>
            <a:r>
              <a:rPr lang="en-GB" sz="2300" dirty="0" err="1">
                <a:latin typeface="Constantia" panose="02030602050306030303" pitchFamily="18" charset="0"/>
              </a:rPr>
              <a:t>sănătoase</a:t>
            </a:r>
            <a:r>
              <a:rPr lang="en-GB" sz="2300" dirty="0">
                <a:latin typeface="Constantia" panose="02030602050306030303" pitchFamily="18" charset="0"/>
              </a:rPr>
              <a:t> </a:t>
            </a:r>
            <a:r>
              <a:rPr lang="en-GB" sz="2300" dirty="0" err="1">
                <a:latin typeface="Constantia" panose="02030602050306030303" pitchFamily="18" charset="0"/>
              </a:rPr>
              <a:t>și</a:t>
            </a:r>
            <a:r>
              <a:rPr lang="en-GB" sz="2300" dirty="0">
                <a:latin typeface="Constantia" panose="02030602050306030303" pitchFamily="18" charset="0"/>
              </a:rPr>
              <a:t> </a:t>
            </a:r>
            <a:r>
              <a:rPr lang="en-GB" sz="2300" dirty="0" err="1">
                <a:latin typeface="Constantia" panose="02030602050306030303" pitchFamily="18" charset="0"/>
              </a:rPr>
              <a:t>rezultate</a:t>
            </a:r>
            <a:r>
              <a:rPr lang="en-GB" sz="2300" dirty="0">
                <a:latin typeface="Constantia" panose="02030602050306030303" pitchFamily="18" charset="0"/>
              </a:rPr>
              <a:t> </a:t>
            </a:r>
            <a:r>
              <a:rPr lang="en-GB" sz="2300" dirty="0" err="1">
                <a:latin typeface="Constantia" panose="02030602050306030303" pitchFamily="18" charset="0"/>
              </a:rPr>
              <a:t>în</a:t>
            </a:r>
            <a:r>
              <a:rPr lang="en-GB" sz="2300" dirty="0">
                <a:latin typeface="Constantia" panose="02030602050306030303" pitchFamily="18" charset="0"/>
              </a:rPr>
              <a:t> </a:t>
            </a:r>
            <a:r>
              <a:rPr lang="en-GB" sz="2300" dirty="0" err="1">
                <a:latin typeface="Constantia" panose="02030602050306030303" pitchFamily="18" charset="0"/>
              </a:rPr>
              <a:t>slujire</a:t>
            </a:r>
            <a:r>
              <a:rPr lang="en-GB" sz="2300" dirty="0">
                <a:latin typeface="Constantia" panose="02030602050306030303" pitchFamily="18" charset="0"/>
              </a:rPr>
              <a:t>, care </a:t>
            </a:r>
            <a:r>
              <a:rPr lang="en-GB" sz="2300" dirty="0" err="1">
                <a:latin typeface="Constantia" panose="02030602050306030303" pitchFamily="18" charset="0"/>
              </a:rPr>
              <a:t>să</a:t>
            </a:r>
            <a:r>
              <a:rPr lang="en-GB" sz="2300" dirty="0">
                <a:latin typeface="Constantia" panose="02030602050306030303" pitchFamily="18" charset="0"/>
              </a:rPr>
              <a:t> </a:t>
            </a:r>
            <a:r>
              <a:rPr lang="en-GB" sz="2300" dirty="0" err="1">
                <a:latin typeface="Constantia" panose="02030602050306030303" pitchFamily="18" charset="0"/>
              </a:rPr>
              <a:t>ducă</a:t>
            </a:r>
            <a:r>
              <a:rPr lang="en-GB" sz="2300" dirty="0">
                <a:latin typeface="Constantia" panose="02030602050306030303" pitchFamily="18" charset="0"/>
              </a:rPr>
              <a:t> la </a:t>
            </a:r>
            <a:r>
              <a:rPr lang="en-GB" sz="2300" dirty="0" err="1">
                <a:latin typeface="Constantia" panose="02030602050306030303" pitchFamily="18" charset="0"/>
              </a:rPr>
              <a:t>răspândirea</a:t>
            </a:r>
            <a:r>
              <a:rPr lang="en-GB" sz="2300" dirty="0">
                <a:latin typeface="Constantia" panose="02030602050306030303" pitchFamily="18" charset="0"/>
              </a:rPr>
              <a:t> </a:t>
            </a:r>
            <a:r>
              <a:rPr lang="en-GB" sz="2300" dirty="0" err="1">
                <a:latin typeface="Constantia" panose="02030602050306030303" pitchFamily="18" charset="0"/>
              </a:rPr>
              <a:t>Împărăției</a:t>
            </a:r>
            <a:r>
              <a:rPr lang="en-GB" sz="2300" dirty="0">
                <a:latin typeface="Constantia" panose="02030602050306030303" pitchFamily="18" charset="0"/>
              </a:rPr>
              <a:t> </a:t>
            </a:r>
            <a:r>
              <a:rPr lang="en-GB" sz="2300" dirty="0" err="1">
                <a:latin typeface="Constantia" panose="02030602050306030303" pitchFamily="18" charset="0"/>
              </a:rPr>
              <a:t>în</a:t>
            </a:r>
            <a:r>
              <a:rPr lang="en-GB" sz="2300" dirty="0">
                <a:latin typeface="Constantia" panose="02030602050306030303" pitchFamily="18" charset="0"/>
              </a:rPr>
              <a:t> </a:t>
            </a:r>
            <a:r>
              <a:rPr lang="en-GB" sz="2300" dirty="0" err="1">
                <a:latin typeface="Constantia" panose="02030602050306030303" pitchFamily="18" charset="0"/>
              </a:rPr>
              <a:t>zonă</a:t>
            </a:r>
            <a:r>
              <a:rPr lang="en-GB" sz="2300" dirty="0">
                <a:latin typeface="Constantia" panose="02030602050306030303" pitchFamily="18" charset="0"/>
              </a:rPr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47" b="11651"/>
          <a:stretch/>
        </p:blipFill>
        <p:spPr>
          <a:xfrm>
            <a:off x="511630" y="2330393"/>
            <a:ext cx="3418114" cy="33908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0692644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heme1 Map" id="{2ADCF2F8-6A83-4891-9E91-5FB008385290}" vid="{7185CB27-4925-4CB3-9723-8A89D4A6BC4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 Map</Template>
  <TotalTime>29</TotalTime>
  <Words>333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Constantia</vt:lpstr>
      <vt:lpstr>Theme1 Map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APME</dc:creator>
  <cp:lastModifiedBy>RePack by Diakov</cp:lastModifiedBy>
  <cp:revision>7</cp:revision>
  <dcterms:created xsi:type="dcterms:W3CDTF">2019-05-08T05:40:17Z</dcterms:created>
  <dcterms:modified xsi:type="dcterms:W3CDTF">2020-12-15T21:13:01Z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