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15.12.2020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0" y="1660743"/>
            <a:ext cx="4775068" cy="394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28 martie</a:t>
            </a:r>
            <a:endParaRPr lang="en-GB" sz="3200" dirty="0" err="1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Ștefan &amp; Ioana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4413" y="612844"/>
            <a:ext cx="54210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Constantia" panose="02030602050306030303" pitchFamily="18" charset="0"/>
              </a:rPr>
              <a:t>Slujesc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într</a:t>
            </a:r>
            <a:r>
              <a:rPr lang="en-GB" sz="2400" dirty="0">
                <a:latin typeface="Constantia" panose="02030602050306030303" pitchFamily="18" charset="0"/>
              </a:rPr>
              <a:t>-o </a:t>
            </a:r>
            <a:r>
              <a:rPr lang="en-GB" sz="2400" dirty="0" err="1">
                <a:latin typeface="Constantia" panose="02030602050306030303" pitchFamily="18" charset="0"/>
              </a:rPr>
              <a:t>țară</a:t>
            </a:r>
            <a:r>
              <a:rPr lang="en-GB" sz="2400" dirty="0">
                <a:latin typeface="Constantia" panose="02030602050306030303" pitchFamily="18" charset="0"/>
              </a:rPr>
              <a:t> din Europa de Vest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Trimiși</a:t>
            </a:r>
            <a:r>
              <a:rPr lang="en-GB" sz="2400" b="1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Biserica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 err="1">
                <a:latin typeface="Constantia" panose="02030602050306030303" pitchFamily="18" charset="0"/>
              </a:rPr>
              <a:t>Muntele</a:t>
            </a:r>
            <a:r>
              <a:rPr lang="en-GB" sz="2400" i="1" dirty="0">
                <a:latin typeface="Constantia" panose="02030602050306030303" pitchFamily="18" charset="0"/>
              </a:rPr>
              <a:t> </a:t>
            </a:r>
            <a:r>
              <a:rPr lang="en-GB" sz="2400" i="1" dirty="0" err="1">
                <a:latin typeface="Constantia" panose="02030602050306030303" pitchFamily="18" charset="0"/>
              </a:rPr>
              <a:t>Sionului</a:t>
            </a:r>
            <a:r>
              <a:rPr lang="en-GB" sz="2400" i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din </a:t>
            </a:r>
            <a:r>
              <a:rPr lang="en-GB" sz="2400" dirty="0" err="1">
                <a:latin typeface="Constantia" panose="02030602050306030303" pitchFamily="18" charset="0"/>
              </a:rPr>
              <a:t>Aleșd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jud</a:t>
            </a:r>
            <a:r>
              <a:rPr lang="en-GB" sz="2400" dirty="0">
                <a:latin typeface="Constantia" panose="02030602050306030303" pitchFamily="18" charset="0"/>
              </a:rPr>
              <a:t>. Bihor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Începând</a:t>
            </a:r>
            <a:r>
              <a:rPr lang="en-GB" sz="2400" b="1" dirty="0">
                <a:latin typeface="Constantia" panose="02030602050306030303" pitchFamily="18" charset="0"/>
              </a:rPr>
              <a:t> din </a:t>
            </a:r>
            <a:r>
              <a:rPr lang="en-GB" sz="2400" dirty="0">
                <a:latin typeface="Constantia" panose="02030602050306030303" pitchFamily="18" charset="0"/>
              </a:rPr>
              <a:t>2010 </a:t>
            </a:r>
            <a:endParaRPr lang="ro-RO" sz="2400" dirty="0" smtClean="0">
              <a:latin typeface="Constantia" panose="02030602050306030303" pitchFamily="18" charset="0"/>
            </a:endParaRPr>
          </a:p>
          <a:p>
            <a:r>
              <a:rPr lang="en-GB" sz="2400" dirty="0" smtClean="0">
                <a:latin typeface="Constantia" panose="02030602050306030303" pitchFamily="18" charset="0"/>
              </a:rPr>
              <a:t>[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perioada</a:t>
            </a:r>
            <a:r>
              <a:rPr lang="en-GB" sz="2400" dirty="0">
                <a:latin typeface="Constantia" panose="02030602050306030303" pitchFamily="18" charset="0"/>
              </a:rPr>
              <a:t> 2010 - 2012 au </a:t>
            </a:r>
            <a:r>
              <a:rPr lang="en-GB" sz="2400" dirty="0" err="1">
                <a:latin typeface="Constantia" panose="02030602050306030303" pitchFamily="18" charset="0"/>
              </a:rPr>
              <a:t>slujit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El Salvador]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Se </a:t>
            </a:r>
            <a:r>
              <a:rPr lang="en-GB" sz="2400" b="1" dirty="0" err="1">
                <a:latin typeface="Constantia" panose="02030602050306030303" pitchFamily="18" charset="0"/>
              </a:rPr>
              <a:t>implică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Evanghelizarea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ucenicizarea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membrilor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peste</a:t>
            </a:r>
            <a:r>
              <a:rPr lang="en-GB" sz="2400" dirty="0">
                <a:latin typeface="Constantia" panose="02030602050306030303" pitchFamily="18" charset="0"/>
              </a:rPr>
              <a:t> 20 de </a:t>
            </a:r>
            <a:r>
              <a:rPr lang="en-GB" sz="2400" dirty="0" err="1">
                <a:latin typeface="Constantia" panose="02030602050306030303" pitchFamily="18" charset="0"/>
              </a:rPr>
              <a:t>grupuri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etnice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Dezvoltarea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echipei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naționale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i="1" dirty="0">
                <a:latin typeface="Constantia" panose="02030602050306030303" pitchFamily="18" charset="0"/>
              </a:rPr>
              <a:t>Simply Mobilizing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slujirea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bisericii</a:t>
            </a:r>
            <a:r>
              <a:rPr lang="en-GB" sz="2400" dirty="0">
                <a:latin typeface="Constantia" panose="02030602050306030303" pitchFamily="18" charset="0"/>
              </a:rPr>
              <a:t> locale cu </a:t>
            </a:r>
            <a:r>
              <a:rPr lang="en-GB" sz="2400" dirty="0" err="1">
                <a:latin typeface="Constantia" panose="02030602050306030303" pitchFamily="18" charset="0"/>
              </a:rPr>
              <a:t>resursele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mobilizare</a:t>
            </a:r>
            <a:r>
              <a:rPr lang="en-GB" sz="2400" dirty="0">
                <a:latin typeface="Constantia" panose="02030602050306030303" pitchFamily="18" charset="0"/>
              </a:rPr>
              <a:t> la </a:t>
            </a:r>
            <a:r>
              <a:rPr lang="en-GB" sz="2400" dirty="0" err="1">
                <a:latin typeface="Constantia" panose="02030602050306030303" pitchFamily="18" charset="0"/>
              </a:rPr>
              <a:t>seceriș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Formarea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grupurilor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rugăciune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atingerea</a:t>
            </a:r>
            <a:r>
              <a:rPr lang="en-GB" sz="2400" dirty="0">
                <a:latin typeface="Constantia" panose="02030602050306030303" pitchFamily="18" charset="0"/>
              </a:rPr>
              <a:t> cu </a:t>
            </a:r>
            <a:r>
              <a:rPr lang="en-GB" sz="2400" dirty="0" err="1">
                <a:latin typeface="Constantia" panose="02030602050306030303" pitchFamily="18" charset="0"/>
              </a:rPr>
              <a:t>Evanghelia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grupurilor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etnice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326" y="1613055"/>
            <a:ext cx="66309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Constantia" panose="02030602050306030303" pitchFamily="18" charset="0"/>
              </a:rPr>
              <a:t>Înțelepciune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divină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abordarea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oamenilor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transmiterea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valorilor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Împărăției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Constantia" panose="02030602050306030303" pitchFamily="18" charset="0"/>
              </a:rPr>
              <a:t>Călăuzirea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Duhului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Sfânt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procesul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investire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viețile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oamenilor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Constantia" panose="02030602050306030303" pitchFamily="18" charset="0"/>
              </a:rPr>
              <a:t>Protecția familiei în luptele spirituale la care sunt expuși. </a:t>
            </a:r>
            <a:endParaRPr lang="ro-RO" sz="2400" dirty="0" smtClean="0">
              <a:latin typeface="Constantia" panose="02030602050306030303" pitchFamily="18" charset="0"/>
            </a:endParaRPr>
          </a:p>
          <a:p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b="1" dirty="0">
                <a:latin typeface="Constantia" panose="02030602050306030303" pitchFamily="18" charset="0"/>
              </a:rPr>
              <a:t>Motto: </a:t>
            </a:r>
            <a:r>
              <a:rPr lang="en-GB" sz="2400" dirty="0">
                <a:latin typeface="Constantia" panose="02030602050306030303" pitchFamily="18" charset="0"/>
              </a:rPr>
              <a:t>...ne-a </a:t>
            </a:r>
            <a:r>
              <a:rPr lang="en-GB" sz="2400" dirty="0" err="1">
                <a:latin typeface="Constantia" panose="02030602050306030303" pitchFamily="18" charset="0"/>
              </a:rPr>
              <a:t>fost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dat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harul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acesta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vestim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neamurilor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bogățiile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nepătrunse</a:t>
            </a:r>
            <a:r>
              <a:rPr lang="en-GB" sz="2400" dirty="0">
                <a:latin typeface="Constantia" panose="02030602050306030303" pitchFamily="18" charset="0"/>
              </a:rPr>
              <a:t> ale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Hristos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b="1" dirty="0" err="1">
                <a:latin typeface="Constantia" panose="02030602050306030303" pitchFamily="18" charset="0"/>
              </a:rPr>
              <a:t>Efeseni</a:t>
            </a:r>
            <a:r>
              <a:rPr lang="en-GB" sz="2400" b="1" dirty="0">
                <a:latin typeface="Constantia" panose="02030602050306030303" pitchFamily="18" charset="0"/>
              </a:rPr>
              <a:t> 3:8 </a:t>
            </a:r>
            <a:endParaRPr lang="it-IT" sz="2400" dirty="0"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5" y="1046746"/>
            <a:ext cx="5443944" cy="4082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 smtClean="0">
                <a:latin typeface="Constantia" panose="02030602050306030303" pitchFamily="18" charset="0"/>
              </a:rPr>
              <a:t>Europa de Vest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928551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</a:t>
            </a:r>
            <a:r>
              <a:rPr lang="ro-RO" sz="3200" dirty="0" smtClean="0">
                <a:latin typeface="Constantia" panose="02030602050306030303" pitchFamily="18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ro-RO" sz="2800" dirty="0" smtClean="0">
                <a:latin typeface="Constantia" panose="02030602050306030303" pitchFamily="18" charset="0"/>
              </a:rPr>
              <a:t>Oraș în care AREA a început plantarea unei biserici:</a:t>
            </a:r>
            <a:endParaRPr lang="en-GB" sz="2800" dirty="0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Băbeni </a:t>
            </a:r>
            <a:r>
              <a:rPr lang="en-GB" sz="4000" b="1" dirty="0" smtClean="0">
                <a:latin typeface="Constantia" panose="02030602050306030303" pitchFamily="18" charset="0"/>
              </a:rPr>
              <a:t>[</a:t>
            </a:r>
            <a:r>
              <a:rPr lang="en-GB" sz="4000" b="1" dirty="0" err="1" smtClean="0">
                <a:latin typeface="Constantia" panose="02030602050306030303" pitchFamily="18" charset="0"/>
              </a:rPr>
              <a:t>jud</a:t>
            </a:r>
            <a:r>
              <a:rPr lang="en-GB" sz="4000" b="1" dirty="0" smtClean="0">
                <a:latin typeface="Constantia" panose="02030602050306030303" pitchFamily="18" charset="0"/>
              </a:rPr>
              <a:t>. V</a:t>
            </a:r>
            <a:r>
              <a:rPr lang="ro-RO" sz="4000" b="1" dirty="0" smtClean="0">
                <a:latin typeface="Constantia" panose="02030602050306030303" pitchFamily="18" charset="0"/>
              </a:rPr>
              <a:t>âlcea</a:t>
            </a:r>
            <a:r>
              <a:rPr lang="en-GB" sz="4000" b="1" dirty="0" smtClean="0">
                <a:latin typeface="Constantia" panose="02030602050306030303" pitchFamily="18" charset="0"/>
              </a:rPr>
              <a:t>]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5686" y="1837527"/>
            <a:ext cx="7848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>
                <a:latin typeface="Constantia" panose="02030602050306030303" pitchFamily="18" charset="0"/>
              </a:rPr>
              <a:t>Cimpoi</a:t>
            </a:r>
            <a:r>
              <a:rPr lang="en-GB" sz="2200" b="1" dirty="0" smtClean="0">
                <a:latin typeface="Constantia" panose="02030602050306030303" pitchFamily="18" charset="0"/>
              </a:rPr>
              <a:t> </a:t>
            </a:r>
            <a:r>
              <a:rPr lang="en-GB" sz="2200" b="1" dirty="0">
                <a:latin typeface="Constantia" panose="02030602050306030303" pitchFamily="18" charset="0"/>
              </a:rPr>
              <a:t>Paul-</a:t>
            </a:r>
            <a:r>
              <a:rPr lang="en-GB" sz="2200" b="1" dirty="0" err="1">
                <a:latin typeface="Constantia" panose="02030602050306030303" pitchFamily="18" charset="0"/>
              </a:rPr>
              <a:t>Mirel</a:t>
            </a:r>
            <a:r>
              <a:rPr lang="en-GB" sz="2200" b="1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b="1" dirty="0">
                <a:latin typeface="Constantia" panose="02030602050306030303" pitchFamily="18" charset="0"/>
              </a:rPr>
              <a:t>Ana-Adela</a:t>
            </a:r>
            <a:r>
              <a:rPr lang="en-GB" sz="2200" dirty="0">
                <a:latin typeface="Constantia" panose="02030602050306030303" pitchFamily="18" charset="0"/>
              </a:rPr>
              <a:t>, cu </a:t>
            </a:r>
            <a:r>
              <a:rPr lang="en-GB" sz="2200" dirty="0" err="1">
                <a:latin typeface="Constantia" panose="02030602050306030303" pitchFamily="18" charset="0"/>
              </a:rPr>
              <a:t>copiii</a:t>
            </a:r>
            <a:r>
              <a:rPr lang="en-GB" sz="2200" dirty="0">
                <a:latin typeface="Constantia" panose="02030602050306030303" pitchFamily="18" charset="0"/>
              </a:rPr>
              <a:t> Paula, </a:t>
            </a:r>
            <a:r>
              <a:rPr lang="en-GB" sz="2200" dirty="0" err="1">
                <a:latin typeface="Constantia" panose="02030602050306030303" pitchFamily="18" charset="0"/>
              </a:rPr>
              <a:t>Rahela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Lucas, s-au </a:t>
            </a:r>
            <a:r>
              <a:rPr lang="en-GB" sz="2200" dirty="0" err="1">
                <a:latin typeface="Constantia" panose="02030602050306030303" pitchFamily="18" charset="0"/>
              </a:rPr>
              <a:t>mutat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</a:t>
            </a:r>
            <a:r>
              <a:rPr lang="en-GB" sz="2200" dirty="0">
                <a:latin typeface="Constantia" panose="02030602050306030303" pitchFamily="18" charset="0"/>
              </a:rPr>
              <a:t> 2019 din Lleida [</a:t>
            </a:r>
            <a:r>
              <a:rPr lang="en-GB" sz="2200" dirty="0" err="1">
                <a:latin typeface="Constantia" panose="02030602050306030303" pitchFamily="18" charset="0"/>
              </a:rPr>
              <a:t>Spania</a:t>
            </a:r>
            <a:r>
              <a:rPr lang="en-GB" sz="2200" dirty="0">
                <a:latin typeface="Constantia" panose="02030602050306030303" pitchFamily="18" charset="0"/>
              </a:rPr>
              <a:t>] </a:t>
            </a:r>
            <a:r>
              <a:rPr lang="en-GB" sz="2200" dirty="0" err="1">
                <a:latin typeface="Constantia" panose="02030602050306030303" pitchFamily="18" charset="0"/>
              </a:rPr>
              <a:t>în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orașul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b="1" dirty="0" err="1">
                <a:latin typeface="Constantia" panose="02030602050306030303" pitchFamily="18" charset="0"/>
              </a:rPr>
              <a:t>Băbeni</a:t>
            </a:r>
            <a:r>
              <a:rPr lang="en-GB" sz="2200" dirty="0">
                <a:latin typeface="Constantia" panose="02030602050306030303" pitchFamily="18" charset="0"/>
              </a:rPr>
              <a:t>. </a:t>
            </a:r>
            <a:r>
              <a:rPr lang="en-GB" sz="2200" dirty="0" err="1">
                <a:latin typeface="Constantia" panose="02030602050306030303" pitchFamily="18" charset="0"/>
              </a:rPr>
              <a:t>Fac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evanghelizare</a:t>
            </a:r>
            <a:r>
              <a:rPr lang="en-GB" sz="2200" dirty="0">
                <a:latin typeface="Constantia" panose="02030602050306030303" pitchFamily="18" charset="0"/>
              </a:rPr>
              <a:t> de la om la om, </a:t>
            </a:r>
            <a:r>
              <a:rPr lang="en-GB" sz="2200" dirty="0" err="1">
                <a:latin typeface="Constantia" panose="02030602050306030303" pitchFamily="18" charset="0"/>
              </a:rPr>
              <a:t>predau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cursuri</a:t>
            </a:r>
            <a:r>
              <a:rPr lang="en-GB" sz="2200" dirty="0">
                <a:latin typeface="Constantia" panose="02030602050306030303" pitchFamily="18" charset="0"/>
              </a:rPr>
              <a:t> de </a:t>
            </a:r>
            <a:r>
              <a:rPr lang="en-GB" sz="2200" dirty="0" err="1">
                <a:latin typeface="Constantia" panose="02030602050306030303" pitchFamily="18" charset="0"/>
              </a:rPr>
              <a:t>muzică</a:t>
            </a:r>
            <a:r>
              <a:rPr lang="en-GB" sz="2200" dirty="0">
                <a:latin typeface="Constantia" panose="02030602050306030303" pitchFamily="18" charset="0"/>
              </a:rPr>
              <a:t>, </a:t>
            </a:r>
            <a:r>
              <a:rPr lang="en-GB" sz="2200" dirty="0" err="1">
                <a:latin typeface="Constantia" panose="02030602050306030303" pitchFamily="18" charset="0"/>
              </a:rPr>
              <a:t>tund</a:t>
            </a:r>
            <a:r>
              <a:rPr lang="en-GB" sz="2200" dirty="0">
                <a:latin typeface="Constantia" panose="02030602050306030303" pitchFamily="18" charset="0"/>
              </a:rPr>
              <a:t>, </a:t>
            </a:r>
            <a:r>
              <a:rPr lang="en-GB" sz="2200" dirty="0" err="1">
                <a:latin typeface="Constantia" panose="02030602050306030303" pitchFamily="18" charset="0"/>
              </a:rPr>
              <a:t>fac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vizite</a:t>
            </a:r>
            <a:r>
              <a:rPr lang="en-GB" sz="2200" dirty="0">
                <a:latin typeface="Constantia" panose="02030602050306030303" pitchFamily="18" charset="0"/>
              </a:rPr>
              <a:t> regulate la </a:t>
            </a:r>
            <a:r>
              <a:rPr lang="en-GB" sz="2200" dirty="0" err="1">
                <a:latin typeface="Constantia" panose="02030602050306030303" pitchFamily="18" charset="0"/>
              </a:rPr>
              <a:t>orfelinat</a:t>
            </a:r>
            <a:r>
              <a:rPr lang="en-GB" sz="2200" dirty="0">
                <a:latin typeface="Constantia" panose="02030602050306030303" pitchFamily="18" charset="0"/>
              </a:rPr>
              <a:t>, au </a:t>
            </a:r>
            <a:r>
              <a:rPr lang="en-GB" sz="2200" dirty="0" err="1">
                <a:latin typeface="Constantia" panose="02030602050306030303" pitchFamily="18" charset="0"/>
              </a:rPr>
              <a:t>întâlniri</a:t>
            </a:r>
            <a:r>
              <a:rPr lang="en-GB" sz="2200" dirty="0">
                <a:latin typeface="Constantia" panose="02030602050306030303" pitchFamily="18" charset="0"/>
              </a:rPr>
              <a:t> de </a:t>
            </a:r>
            <a:r>
              <a:rPr lang="en-GB" sz="2200" dirty="0" err="1">
                <a:latin typeface="Constantia" panose="02030602050306030303" pitchFamily="18" charset="0"/>
              </a:rPr>
              <a:t>studiu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biblic</a:t>
            </a:r>
            <a:r>
              <a:rPr lang="en-GB" sz="2200" dirty="0">
                <a:latin typeface="Constantia" panose="02030602050306030303" pitchFamily="18" charset="0"/>
              </a:rPr>
              <a:t> cu </a:t>
            </a:r>
            <a:r>
              <a:rPr lang="en-GB" sz="2200" dirty="0" err="1">
                <a:latin typeface="Constantia" panose="02030602050306030303" pitchFamily="18" charset="0"/>
              </a:rPr>
              <a:t>familiile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motivează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oamenii</a:t>
            </a:r>
            <a:r>
              <a:rPr lang="en-GB" sz="2200" dirty="0">
                <a:latin typeface="Constantia" panose="02030602050306030303" pitchFamily="18" charset="0"/>
              </a:rPr>
              <a:t> la </a:t>
            </a:r>
            <a:r>
              <a:rPr lang="en-GB" sz="2200" dirty="0" err="1">
                <a:latin typeface="Constantia" panose="02030602050306030303" pitchFamily="18" charset="0"/>
              </a:rPr>
              <a:t>rugăciune</a:t>
            </a:r>
            <a:r>
              <a:rPr lang="en-GB" sz="2200" dirty="0">
                <a:latin typeface="Constantia" panose="02030602050306030303" pitchFamily="18" charset="0"/>
              </a:rPr>
              <a:t>. De </a:t>
            </a:r>
            <a:r>
              <a:rPr lang="en-GB" sz="2200" dirty="0" err="1">
                <a:latin typeface="Constantia" panose="02030602050306030303" pitchFamily="18" charset="0"/>
              </a:rPr>
              <a:t>asemenea</a:t>
            </a:r>
            <a:r>
              <a:rPr lang="en-GB" sz="2200" dirty="0">
                <a:latin typeface="Constantia" panose="02030602050306030303" pitchFamily="18" charset="0"/>
              </a:rPr>
              <a:t>, au </a:t>
            </a:r>
            <a:r>
              <a:rPr lang="en-GB" sz="2200" dirty="0" err="1">
                <a:latin typeface="Constantia" panose="02030602050306030303" pitchFamily="18" charset="0"/>
              </a:rPr>
              <a:t>cumpărat</a:t>
            </a:r>
            <a:r>
              <a:rPr lang="en-GB" sz="2200" dirty="0">
                <a:latin typeface="Constantia" panose="02030602050306030303" pitchFamily="18" charset="0"/>
              </a:rPr>
              <a:t> un </a:t>
            </a:r>
            <a:r>
              <a:rPr lang="en-GB" sz="2200" dirty="0" err="1">
                <a:latin typeface="Constantia" panose="02030602050306030303" pitchFamily="18" charset="0"/>
              </a:rPr>
              <a:t>teren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se </a:t>
            </a:r>
            <a:r>
              <a:rPr lang="en-GB" sz="2200" dirty="0" err="1">
                <a:latin typeface="Constantia" panose="02030602050306030303" pitchFamily="18" charset="0"/>
              </a:rPr>
              <a:t>pregătesc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să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înceapă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construcția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noii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biserici</a:t>
            </a:r>
            <a:r>
              <a:rPr lang="en-GB" sz="22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200" b="1" dirty="0">
                <a:latin typeface="Constantia" panose="02030602050306030303" pitchFamily="18" charset="0"/>
              </a:rPr>
              <a:t>Motive de </a:t>
            </a:r>
            <a:r>
              <a:rPr lang="en-GB" sz="2200" b="1" dirty="0" err="1">
                <a:latin typeface="Constantia" panose="02030602050306030303" pitchFamily="18" charset="0"/>
              </a:rPr>
              <a:t>rugăciune</a:t>
            </a:r>
            <a:r>
              <a:rPr lang="en-GB" sz="2200" b="1" dirty="0">
                <a:latin typeface="Constantia" panose="02030602050306030303" pitchFamily="18" charset="0"/>
              </a:rPr>
              <a:t>: </a:t>
            </a:r>
            <a:endParaRPr lang="en-GB" sz="22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>
                <a:latin typeface="Constantia" panose="02030602050306030303" pitchFamily="18" charset="0"/>
              </a:rPr>
              <a:t>Călăuzirea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Duhului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Sfânt</a:t>
            </a:r>
            <a:r>
              <a:rPr lang="en-GB" sz="2200" dirty="0">
                <a:latin typeface="Constantia" panose="02030602050306030303" pitchFamily="18" charset="0"/>
              </a:rPr>
              <a:t>, </a:t>
            </a:r>
            <a:r>
              <a:rPr lang="en-GB" sz="2200" dirty="0" err="1">
                <a:latin typeface="Constantia" panose="02030602050306030303" pitchFamily="18" charset="0"/>
              </a:rPr>
              <a:t>viziune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strategie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specifică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zonei</a:t>
            </a:r>
            <a:r>
              <a:rPr lang="en-GB" sz="22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>
                <a:latin typeface="Constantia" panose="02030602050306030303" pitchFamily="18" charset="0"/>
              </a:rPr>
              <a:t>Formarea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unei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echipe</a:t>
            </a:r>
            <a:r>
              <a:rPr lang="en-GB" sz="2200" dirty="0">
                <a:latin typeface="Constantia" panose="02030602050306030303" pitchFamily="18" charset="0"/>
              </a:rPr>
              <a:t> de </a:t>
            </a:r>
            <a:r>
              <a:rPr lang="en-GB" sz="2200" dirty="0" err="1">
                <a:latin typeface="Constantia" panose="02030602050306030303" pitchFamily="18" charset="0"/>
              </a:rPr>
              <a:t>slujire</a:t>
            </a:r>
            <a:r>
              <a:rPr lang="en-GB" sz="22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>
                <a:latin typeface="Constantia" panose="02030602050306030303" pitchFamily="18" charset="0"/>
              </a:rPr>
              <a:t>Biruință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asupra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păcatului</a:t>
            </a:r>
            <a:r>
              <a:rPr lang="en-GB" sz="2200" dirty="0">
                <a:latin typeface="Constantia" panose="02030602050306030303" pitchFamily="18" charset="0"/>
              </a:rPr>
              <a:t>, </a:t>
            </a:r>
            <a:r>
              <a:rPr lang="en-GB" sz="2200" dirty="0" err="1">
                <a:latin typeface="Constantia" panose="02030602050306030303" pitchFamily="18" charset="0"/>
              </a:rPr>
              <a:t>religiozității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formale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și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învățăturilor</a:t>
            </a:r>
            <a:r>
              <a:rPr lang="en-GB" sz="2200" dirty="0">
                <a:latin typeface="Constantia" panose="02030602050306030303" pitchFamily="18" charset="0"/>
              </a:rPr>
              <a:t> false </a:t>
            </a:r>
            <a:r>
              <a:rPr lang="en-GB" sz="2200" dirty="0" err="1">
                <a:latin typeface="Constantia" panose="02030602050306030303" pitchFamily="18" charset="0"/>
              </a:rPr>
              <a:t>întâlnite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oraș</a:t>
            </a:r>
            <a:r>
              <a:rPr lang="en-GB" sz="22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err="1">
                <a:latin typeface="Constantia" panose="02030602050306030303" pitchFamily="18" charset="0"/>
              </a:rPr>
              <a:t>Pentru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parteneriate</a:t>
            </a:r>
            <a:r>
              <a:rPr lang="en-GB" sz="2200" dirty="0">
                <a:latin typeface="Constantia" panose="02030602050306030303" pitchFamily="18" charset="0"/>
              </a:rPr>
              <a:t> cu </a:t>
            </a:r>
            <a:r>
              <a:rPr lang="en-GB" sz="2200" dirty="0" err="1">
                <a:latin typeface="Constantia" panose="02030602050306030303" pitchFamily="18" charset="0"/>
              </a:rPr>
              <a:t>biserici</a:t>
            </a:r>
            <a:r>
              <a:rPr lang="en-GB" sz="2200" dirty="0">
                <a:latin typeface="Constantia" panose="02030602050306030303" pitchFamily="18" charset="0"/>
              </a:rPr>
              <a:t> care se pot </a:t>
            </a:r>
            <a:r>
              <a:rPr lang="en-GB" sz="2200" dirty="0" err="1">
                <a:latin typeface="Constantia" panose="02030602050306030303" pitchFamily="18" charset="0"/>
              </a:rPr>
              <a:t>implica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sau</a:t>
            </a:r>
            <a:r>
              <a:rPr lang="en-GB" sz="2200" dirty="0">
                <a:latin typeface="Constantia" panose="02030602050306030303" pitchFamily="18" charset="0"/>
              </a:rPr>
              <a:t> pot </a:t>
            </a:r>
            <a:r>
              <a:rPr lang="en-GB" sz="2200" dirty="0" err="1">
                <a:latin typeface="Constantia" panose="02030602050306030303" pitchFamily="18" charset="0"/>
              </a:rPr>
              <a:t>susține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lucrarea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bisericii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înființate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dirty="0" err="1">
                <a:latin typeface="Constantia" panose="02030602050306030303" pitchFamily="18" charset="0"/>
              </a:rPr>
              <a:t>în</a:t>
            </a:r>
            <a:r>
              <a:rPr lang="en-GB" sz="2200" dirty="0">
                <a:latin typeface="Constantia" panose="02030602050306030303" pitchFamily="18" charset="0"/>
              </a:rPr>
              <a:t> </a:t>
            </a:r>
            <a:r>
              <a:rPr lang="en-GB" sz="2200" b="1" dirty="0" err="1">
                <a:latin typeface="Constantia" panose="02030602050306030303" pitchFamily="18" charset="0"/>
              </a:rPr>
              <a:t>Băbeni</a:t>
            </a:r>
            <a:r>
              <a:rPr lang="en-GB" sz="2200" dirty="0"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94" y="2803449"/>
            <a:ext cx="3963192" cy="22292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25</TotalTime>
  <Words>283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10</cp:revision>
  <dcterms:created xsi:type="dcterms:W3CDTF">2019-05-08T05:40:17Z</dcterms:created>
  <dcterms:modified xsi:type="dcterms:W3CDTF">2020-12-15T21:20:46Z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