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Constantia"/>
      <p:regular r:id="rId8"/>
      <p:bold r:id="rId9"/>
      <p:italic r:id="rId10"/>
      <p:boldItalic r:id="rId11"/>
    </p:embeddedFon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hUqdKJHR2u1hITSFZXIuwRwl40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nstantia-boldItalic.fntdata"/><Relationship Id="rId10" Type="http://schemas.openxmlformats.org/officeDocument/2006/relationships/font" Target="fonts/Constantia-italic.fntdata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Constantia-bold.fntdata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Constanti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/>
        </p:nvSpPr>
        <p:spPr>
          <a:xfrm>
            <a:off x="-4764" y="285750"/>
            <a:ext cx="12193588" cy="6381750"/>
          </a:xfrm>
          <a:custGeom>
            <a:rect b="b" l="l" r="r" t="t"/>
            <a:pathLst>
              <a:path extrusionOk="0" h="2010" w="3839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5"/>
          <p:cNvSpPr txBox="1"/>
          <p:nvPr>
            <p:ph type="ctrTitle"/>
          </p:nvPr>
        </p:nvSpPr>
        <p:spPr>
          <a:xfrm>
            <a:off x="1217930" y="1828800"/>
            <a:ext cx="9756141" cy="3048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" type="subTitle"/>
          </p:nvPr>
        </p:nvSpPr>
        <p:spPr>
          <a:xfrm>
            <a:off x="1217931" y="5029200"/>
            <a:ext cx="78506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979797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rgbClr val="979797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979797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979797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280"/>
              <a:buNone/>
              <a:defRPr>
                <a:solidFill>
                  <a:srgbClr val="979797"/>
                </a:solidFill>
              </a:defRPr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4301" y="-877571"/>
            <a:ext cx="4343400" cy="9756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indent="-309879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indent="-309879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indent="-309879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indent="-32004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63436" y="2361564"/>
            <a:ext cx="5486400" cy="21348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2183765" y="-280035"/>
            <a:ext cx="5486400" cy="7418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indent="-309879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indent="-309879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indent="-309879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indent="-309879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body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/>
            </a:lvl5pPr>
            <a:lvl6pPr indent="-309879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6pPr>
            <a:lvl7pPr indent="-309879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7pPr>
            <a:lvl8pPr indent="-309879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8pPr>
            <a:lvl9pPr indent="-309879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1217931" y="3429001"/>
            <a:ext cx="9756141" cy="2362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400"/>
              <a:buFont typeface="Century Gothic"/>
              <a:buNone/>
              <a:defRPr b="0"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1213466" y="685802"/>
            <a:ext cx="7855109" cy="114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979797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979797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79797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979797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rgbClr val="979797"/>
              </a:buClr>
              <a:buSzPts val="1120"/>
              <a:buNone/>
              <a:defRPr sz="1400">
                <a:solidFill>
                  <a:srgbClr val="979797"/>
                </a:solidFill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1233600" y="1828800"/>
            <a:ext cx="470996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indent="-309879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indent="-309879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indent="-309879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/>
        </p:txBody>
      </p:sp>
      <p:sp>
        <p:nvSpPr>
          <p:cNvPr id="30" name="Google Shape;30;p8"/>
          <p:cNvSpPr txBox="1"/>
          <p:nvPr>
            <p:ph idx="2" type="body"/>
          </p:nvPr>
        </p:nvSpPr>
        <p:spPr>
          <a:xfrm>
            <a:off x="6264110" y="1828800"/>
            <a:ext cx="470996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indent="-309879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indent="-309879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indent="-309879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/>
        </p:txBody>
      </p:sp>
      <p:sp>
        <p:nvSpPr>
          <p:cNvPr id="31" name="Google Shape;31;p8"/>
          <p:cNvSpPr txBox="1"/>
          <p:nvPr>
            <p:ph idx="10" type="dt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1" type="ftr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1217931" y="1828800"/>
            <a:ext cx="4710387" cy="838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rgbClr val="2A2A2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1217931" y="2743201"/>
            <a:ext cx="4710387" cy="342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2004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2pPr>
            <a:lvl3pPr indent="-3098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indent="-29971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indent="-29972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indent="-29972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indent="-29972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indent="-29972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indent="-29972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38" name="Google Shape;38;p9"/>
          <p:cNvSpPr txBox="1"/>
          <p:nvPr>
            <p:ph idx="3" type="body"/>
          </p:nvPr>
        </p:nvSpPr>
        <p:spPr>
          <a:xfrm>
            <a:off x="6263685" y="1828800"/>
            <a:ext cx="4710387" cy="838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rgbClr val="2A2A2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4" type="body"/>
          </p:nvPr>
        </p:nvSpPr>
        <p:spPr>
          <a:xfrm>
            <a:off x="6263685" y="2743201"/>
            <a:ext cx="4710387" cy="342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2004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2pPr>
            <a:lvl3pPr indent="-30988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3pPr>
            <a:lvl4pPr indent="-299719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4pPr>
            <a:lvl5pPr indent="-29972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Char char="•"/>
              <a:defRPr sz="1400"/>
            </a:lvl5pPr>
            <a:lvl6pPr indent="-29972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6pPr>
            <a:lvl7pPr indent="-29972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7pPr>
            <a:lvl8pPr indent="-29972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8pPr>
            <a:lvl9pPr indent="-29972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20"/>
              <a:buChar char="•"/>
              <a:defRPr sz="1400"/>
            </a:lvl9pPr>
          </a:lstStyle>
          <a:p/>
        </p:txBody>
      </p:sp>
      <p:sp>
        <p:nvSpPr>
          <p:cNvPr id="40" name="Google Shape;40;p9"/>
          <p:cNvSpPr txBox="1"/>
          <p:nvPr>
            <p:ph idx="10" type="dt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1" type="ftr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0" type="dt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1" type="ftr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0" type="dt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1" type="ftr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12"/>
          <p:cNvSpPr txBox="1"/>
          <p:nvPr>
            <p:ph type="title"/>
          </p:nvPr>
        </p:nvSpPr>
        <p:spPr>
          <a:xfrm>
            <a:off x="684391" y="685800"/>
            <a:ext cx="3887212" cy="4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" type="body"/>
          </p:nvPr>
        </p:nvSpPr>
        <p:spPr>
          <a:xfrm>
            <a:off x="5867342" y="685800"/>
            <a:ext cx="5640269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Char char="•"/>
              <a:defRPr sz="24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6pPr>
            <a:lvl7pPr indent="-309879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7pPr>
            <a:lvl8pPr indent="-309879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8pPr>
            <a:lvl9pPr indent="-309879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Char char="•"/>
              <a:defRPr sz="1600"/>
            </a:lvl9pPr>
          </a:lstStyle>
          <a:p/>
        </p:txBody>
      </p:sp>
      <p:sp>
        <p:nvSpPr>
          <p:cNvPr id="56" name="Google Shape;56;p12"/>
          <p:cNvSpPr txBox="1"/>
          <p:nvPr>
            <p:ph idx="2" type="body"/>
          </p:nvPr>
        </p:nvSpPr>
        <p:spPr>
          <a:xfrm>
            <a:off x="684391" y="4876800"/>
            <a:ext cx="3887212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/>
        </p:txBody>
      </p:sp>
      <p:sp>
        <p:nvSpPr>
          <p:cNvPr id="57" name="Google Shape;57;p12"/>
          <p:cNvSpPr txBox="1"/>
          <p:nvPr>
            <p:ph idx="10" type="dt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1" type="ftr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>
            <a:gsLst>
              <a:gs pos="0">
                <a:srgbClr val="D8D8D8"/>
              </a:gs>
              <a:gs pos="100000">
                <a:srgbClr val="FFFFFF">
                  <a:alpha val="88627"/>
                </a:srgbClr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13"/>
          <p:cNvSpPr txBox="1"/>
          <p:nvPr>
            <p:ph type="title"/>
          </p:nvPr>
        </p:nvSpPr>
        <p:spPr>
          <a:xfrm>
            <a:off x="684391" y="685800"/>
            <a:ext cx="3887212" cy="4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867341" y="685800"/>
            <a:ext cx="5640269" cy="54864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9144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684391" y="4876800"/>
            <a:ext cx="3887212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20"/>
              <a:buNone/>
              <a:defRPr sz="9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">
              <a:srgbClr val="F2F2F2"/>
            </a:gs>
            <a:gs pos="28000">
              <a:schemeClr val="lt1"/>
            </a:gs>
            <a:gs pos="48000">
              <a:schemeClr val="lt1"/>
            </a:gs>
            <a:gs pos="100000">
              <a:srgbClr val="D8D8D8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rgbClr val="2A2A2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0039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988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9879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987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987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987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9879" lvl="8" marL="4114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215" y="1660742"/>
            <a:ext cx="5299011" cy="353651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85" name="Google Shape;85;p1"/>
          <p:cNvSpPr txBox="1"/>
          <p:nvPr/>
        </p:nvSpPr>
        <p:spPr>
          <a:xfrm>
            <a:off x="754970" y="304800"/>
            <a:ext cx="9285515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4 aprilie</a:t>
            </a:r>
            <a:endParaRPr b="0" i="0" sz="3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Rahela*</a:t>
            </a:r>
            <a:endParaRPr b="1" i="0" sz="40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553201" y="1905506"/>
            <a:ext cx="542108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Slujește </a:t>
            </a:r>
            <a:r>
              <a:rPr b="0" i="0" lang="en-GB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într-o țară din Asia de Sud- Est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Trimisă de </a:t>
            </a:r>
            <a:r>
              <a:rPr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Biserica </a:t>
            </a:r>
            <a:r>
              <a:rPr i="1"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Betel </a:t>
            </a:r>
            <a:r>
              <a:rPr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din Târnava, jud. Sibiu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Începând din </a:t>
            </a:r>
            <a:r>
              <a:rPr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2016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 implică în: 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Ucenicizare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Plantare de biserici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Educație creștină 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4037013" y="5292853"/>
            <a:ext cx="2057400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*pseudonim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673326" y="1046746"/>
            <a:ext cx="663098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Motive de rugăciune: 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1. Pentru grupul de creștini din satul în care se implică - Domnul să îi întărească și să poată fi o mărturie.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2. Pentru uși deschise în acest sat, relații cu cei din comunitate și plantarea unei biserici.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3. Protecție, împuternicirea Duhului Sfânt în lucrare, călăuzire. 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Motto: </a:t>
            </a:r>
            <a:r>
              <a:rPr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Nu este nesăbuit cel care renunță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 ce nu poate păstra, pentru a câștiga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ceea ce nu are cum să piardă. </a:t>
            </a:r>
            <a:r>
              <a:rPr b="1" lang="en-GB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Jim Elliot</a:t>
            </a:r>
            <a:endParaRPr b="1"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8055" y="1046746"/>
            <a:ext cx="5443944" cy="408214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7869827" y="5260208"/>
            <a:ext cx="320040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Asia de Sud-Est</a:t>
            </a:r>
            <a:endParaRPr b="1" sz="3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/>
        </p:nvSpPr>
        <p:spPr>
          <a:xfrm>
            <a:off x="765856" y="304800"/>
            <a:ext cx="9285515" cy="1581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Proiectul România 100%</a:t>
            </a:r>
            <a:endParaRPr b="1"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Oraș în care AREA a început plantarea unei biserici: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Ștefănești [jud. Argeș] </a:t>
            </a:r>
            <a:endParaRPr b="1" sz="4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3973286" y="2046514"/>
            <a:ext cx="7848599" cy="449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Tudorache Alexandru </a:t>
            </a:r>
            <a:r>
              <a:rPr lang="en-GB"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și </a:t>
            </a:r>
            <a:r>
              <a:rPr b="1" lang="en-GB"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Andreea</a:t>
            </a:r>
            <a:r>
              <a:rPr lang="en-GB"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cu copiii Ezra și Esme, sunt implicați în lucrarea de plantare a unei biserici în orașul </a:t>
            </a:r>
            <a:r>
              <a:rPr b="1" lang="en-GB"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Ștefănești</a:t>
            </a:r>
            <a:r>
              <a:rPr lang="en-GB"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aproape de municipiul Pitești. Au reușit să achiziționeze un teren pe care au început să construiască o biserică. În paralel, sunt implicați în evanghelizare și formarea unei comunități locale de credincioși pentru întemeierea unei biserici.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Motive de rugăciune: </a:t>
            </a:r>
            <a:endParaRPr sz="2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Domnul să dărâme barierele existente din cauza tradițiilor și superstițiilor promovate de biserica majoritară.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Domnul să creeze oportunități pentru vestirea Evangheliei în context cotidian.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Pentru deschidere printre oamenii din clasa de sus a orașului.</a:t>
            </a:r>
            <a:endParaRPr sz="2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507" y="2046514"/>
            <a:ext cx="3357483" cy="335748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2019-05-08T05:40:17Z</dcterms:created>
  <dc:creator>APME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