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17.02.2021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44" y="1660742"/>
            <a:ext cx="4715352" cy="35365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 smtClean="0">
                <a:latin typeface="Constantia" panose="02030602050306030303" pitchFamily="18" charset="0"/>
              </a:rPr>
              <a:t>18 aprilie</a:t>
            </a:r>
            <a:endParaRPr lang="en-GB" sz="3200" dirty="0" err="1" smtClean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 smtClean="0">
                <a:latin typeface="Constantia" panose="02030602050306030303" pitchFamily="18" charset="0"/>
              </a:rPr>
              <a:t>Denisa Moldovan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4971" y="2090172"/>
            <a:ext cx="54210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latin typeface="Constantia" panose="02030602050306030303" pitchFamily="18" charset="0"/>
              </a:rPr>
              <a:t>Slujește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în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dirty="0">
                <a:latin typeface="Constantia" panose="02030602050306030303" pitchFamily="18" charset="0"/>
              </a:rPr>
              <a:t>Madagascar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Trimisă</a:t>
            </a:r>
            <a:r>
              <a:rPr lang="en-GB" sz="2400" b="1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Biserica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i="1" dirty="0">
                <a:latin typeface="Constantia" panose="02030602050306030303" pitchFamily="18" charset="0"/>
              </a:rPr>
              <a:t>Betel</a:t>
            </a:r>
            <a:r>
              <a:rPr lang="en-GB" sz="2400" dirty="0">
                <a:latin typeface="Constantia" panose="02030602050306030303" pitchFamily="18" charset="0"/>
              </a:rPr>
              <a:t> din Arad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Începând</a:t>
            </a:r>
            <a:r>
              <a:rPr lang="en-GB" sz="2400" b="1" dirty="0">
                <a:latin typeface="Constantia" panose="02030602050306030303" pitchFamily="18" charset="0"/>
              </a:rPr>
              <a:t> din </a:t>
            </a:r>
            <a:r>
              <a:rPr lang="en-GB" sz="2400" dirty="0">
                <a:latin typeface="Constantia" panose="02030602050306030303" pitchFamily="18" charset="0"/>
              </a:rPr>
              <a:t>2019</a:t>
            </a:r>
          </a:p>
          <a:p>
            <a:r>
              <a:rPr lang="en-GB" sz="2400" b="1" dirty="0">
                <a:latin typeface="Constantia" panose="02030602050306030303" pitchFamily="18" charset="0"/>
              </a:rPr>
              <a:t>Se </a:t>
            </a:r>
            <a:r>
              <a:rPr lang="en-GB" sz="2400" b="1" dirty="0" err="1">
                <a:latin typeface="Constantia" panose="02030602050306030303" pitchFamily="18" charset="0"/>
              </a:rPr>
              <a:t>implică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în</a:t>
            </a:r>
            <a:r>
              <a:rPr lang="en-GB" sz="2400" b="1" dirty="0">
                <a:latin typeface="Constantia" panose="02030602050306030303" pitchFamily="18" charset="0"/>
              </a:rPr>
              <a:t>:</a:t>
            </a:r>
          </a:p>
          <a:p>
            <a:r>
              <a:rPr lang="en-GB" sz="2400" b="1" dirty="0">
                <a:latin typeface="Constantia" panose="02030602050306030303" pitchFamily="18" charset="0"/>
              </a:rPr>
              <a:t>• </a:t>
            </a:r>
            <a:r>
              <a:rPr lang="en-GB" sz="2400" dirty="0" err="1">
                <a:latin typeface="Constantia" panose="02030602050306030303" pitchFamily="18" charset="0"/>
              </a:rPr>
              <a:t>Evanghelizarea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copiilor</a:t>
            </a:r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dirty="0">
                <a:latin typeface="Constantia" panose="02030602050306030303" pitchFamily="18" charset="0"/>
              </a:rPr>
              <a:t>• </a:t>
            </a:r>
            <a:r>
              <a:rPr lang="en-GB" sz="2400" dirty="0" err="1">
                <a:latin typeface="Constantia" panose="02030602050306030303" pitchFamily="18" charset="0"/>
              </a:rPr>
              <a:t>Domeniul</a:t>
            </a:r>
            <a:r>
              <a:rPr lang="en-GB" sz="2400" dirty="0">
                <a:latin typeface="Constantia" panose="02030602050306030303" pitchFamily="18" charset="0"/>
              </a:rPr>
              <a:t> medical</a:t>
            </a:r>
          </a:p>
          <a:p>
            <a:r>
              <a:rPr lang="en-GB" sz="2400" dirty="0">
                <a:latin typeface="Constantia" panose="02030602050306030303" pitchFamily="18" charset="0"/>
              </a:rPr>
              <a:t>• </a:t>
            </a:r>
            <a:r>
              <a:rPr lang="en-GB" sz="2400" dirty="0" err="1">
                <a:latin typeface="Constantia" panose="02030602050306030303" pitchFamily="18" charset="0"/>
              </a:rPr>
              <a:t>Domeniul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educațional</a:t>
            </a:r>
            <a:endParaRPr lang="it-IT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897" y="1843888"/>
            <a:ext cx="6630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nstantia" panose="02030602050306030303" pitchFamily="18" charset="0"/>
              </a:rPr>
              <a:t>Motive </a:t>
            </a:r>
            <a:r>
              <a:rPr lang="en-GB" sz="2400" b="1" dirty="0">
                <a:latin typeface="Constantia" panose="02030602050306030303" pitchFamily="18" charset="0"/>
              </a:rPr>
              <a:t>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Protecție</a:t>
            </a:r>
            <a:r>
              <a:rPr lang="ro-RO" sz="2400" dirty="0" smtClean="0">
                <a:latin typeface="Constantia" panose="02030602050306030303" pitchFamily="18" charset="0"/>
              </a:rPr>
              <a:t> spirituală, fizică și emoțională.</a:t>
            </a:r>
          </a:p>
          <a:p>
            <a:pPr marL="342900" indent="-342900">
              <a:buFont typeface="+mj-lt"/>
              <a:buAutoNum type="arabicPeriod"/>
            </a:pPr>
            <a:r>
              <a:rPr lang="ro-RO" sz="2400" dirty="0" smtClean="0">
                <a:latin typeface="Constantia" panose="02030602050306030303" pitchFamily="18" charset="0"/>
              </a:rPr>
              <a:t>Înțelepciune în relațiile cu localnicii – comunicare eficientă.</a:t>
            </a:r>
          </a:p>
          <a:p>
            <a:pPr marL="342900" indent="-342900">
              <a:buFont typeface="+mj-lt"/>
              <a:buAutoNum type="arabicPeriod"/>
            </a:pPr>
            <a:r>
              <a:rPr lang="ro-RO" sz="2400" dirty="0" smtClean="0">
                <a:latin typeface="Constantia" panose="02030602050306030303" pitchFamily="18" charset="0"/>
              </a:rPr>
              <a:t>Propășire în lucrările în care este deja implicată și călăuzire specifică pentru viitor.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 smtClean="0">
              <a:latin typeface="Constantia" panose="02030602050306030303" pitchFamily="18" charset="0"/>
            </a:endParaRPr>
          </a:p>
          <a:p>
            <a:r>
              <a:rPr lang="en-GB" sz="2400" b="1" dirty="0" smtClean="0">
                <a:latin typeface="Constantia" panose="02030602050306030303" pitchFamily="18" charset="0"/>
              </a:rPr>
              <a:t>Motto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r>
              <a:rPr lang="ro-RO" sz="2400" dirty="0" smtClean="0">
                <a:latin typeface="Constantia" panose="02030602050306030303" pitchFamily="18" charset="0"/>
              </a:rPr>
              <a:t>Căci, pentru mine, a trăi este Hristos și a muri este un câștig. </a:t>
            </a:r>
            <a:r>
              <a:rPr lang="ro-RO" sz="2400" b="1" dirty="0" smtClean="0">
                <a:latin typeface="Constantia" panose="02030602050306030303" pitchFamily="18" charset="0"/>
              </a:rPr>
              <a:t>Filipeni 1:21</a:t>
            </a:r>
            <a:endParaRPr lang="en-GB" sz="2400" dirty="0">
              <a:latin typeface="Constantia" panose="020306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055" y="1046746"/>
            <a:ext cx="5443944" cy="4082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69827" y="5260208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 smtClean="0">
                <a:latin typeface="Constantia" panose="02030602050306030303" pitchFamily="18" charset="0"/>
              </a:rPr>
              <a:t>Madagascar</a:t>
            </a:r>
            <a:endParaRPr lang="en-GB" sz="30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970" y="304800"/>
            <a:ext cx="9782401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dirty="0" err="1" smtClean="0">
                <a:latin typeface="Constantia" panose="02030602050306030303" pitchFamily="18" charset="0"/>
              </a:rPr>
              <a:t>Proiectul</a:t>
            </a:r>
            <a:r>
              <a:rPr lang="en-GB" sz="3200" dirty="0" smtClean="0">
                <a:latin typeface="Constantia" panose="02030602050306030303" pitchFamily="18" charset="0"/>
              </a:rPr>
              <a:t> Rom</a:t>
            </a:r>
            <a:r>
              <a:rPr lang="ro-RO" sz="3200" dirty="0" smtClean="0">
                <a:latin typeface="Constantia" panose="02030602050306030303" pitchFamily="18" charset="0"/>
              </a:rPr>
              <a:t>ânia 100%</a:t>
            </a:r>
            <a:endParaRPr lang="en-GB" sz="4000" b="1" dirty="0" smtClean="0">
              <a:latin typeface="Constantia" panose="02030602050306030303" pitchFamily="18" charset="0"/>
            </a:endParaRPr>
          </a:p>
          <a:p>
            <a:r>
              <a:rPr lang="en-GB" sz="3200" dirty="0" err="1" smtClean="0">
                <a:latin typeface="Constantia" panose="02030602050306030303" pitchFamily="18" charset="0"/>
              </a:rPr>
              <a:t>Județe</a:t>
            </a:r>
            <a:r>
              <a:rPr lang="en-GB" sz="3200" dirty="0" smtClean="0">
                <a:latin typeface="Constantia" panose="02030602050306030303" pitchFamily="18" charset="0"/>
              </a:rPr>
              <a:t> </a:t>
            </a:r>
            <a:r>
              <a:rPr lang="en-GB" sz="3200" dirty="0">
                <a:latin typeface="Constantia" panose="02030602050306030303" pitchFamily="18" charset="0"/>
              </a:rPr>
              <a:t>din </a:t>
            </a:r>
            <a:r>
              <a:rPr lang="en-GB" sz="3200" dirty="0" err="1">
                <a:latin typeface="Constantia" panose="02030602050306030303" pitchFamily="18" charset="0"/>
              </a:rPr>
              <a:t>România</a:t>
            </a:r>
            <a:r>
              <a:rPr lang="en-GB" sz="3200" dirty="0">
                <a:latin typeface="Constantia" panose="02030602050306030303" pitchFamily="18" charset="0"/>
              </a:rPr>
              <a:t> cu </a:t>
            </a:r>
            <a:r>
              <a:rPr lang="en-GB" sz="3200" dirty="0" err="1">
                <a:latin typeface="Constantia" panose="02030602050306030303" pitchFamily="18" charset="0"/>
              </a:rPr>
              <a:t>prezență</a:t>
            </a:r>
            <a:r>
              <a:rPr lang="en-GB" sz="3200" dirty="0">
                <a:latin typeface="Constantia" panose="02030602050306030303" pitchFamily="18" charset="0"/>
              </a:rPr>
              <a:t> </a:t>
            </a:r>
            <a:r>
              <a:rPr lang="en-GB" sz="3200" dirty="0" err="1">
                <a:latin typeface="Constantia" panose="02030602050306030303" pitchFamily="18" charset="0"/>
              </a:rPr>
              <a:t>penticostală</a:t>
            </a:r>
            <a:r>
              <a:rPr lang="en-GB" sz="3200" dirty="0">
                <a:latin typeface="Constantia" panose="02030602050306030303" pitchFamily="18" charset="0"/>
              </a:rPr>
              <a:t> </a:t>
            </a:r>
            <a:r>
              <a:rPr lang="en-GB" sz="3200" b="1" dirty="0">
                <a:latin typeface="Constantia" panose="02030602050306030303" pitchFamily="18" charset="0"/>
              </a:rPr>
              <a:t>sub 1%: </a:t>
            </a:r>
            <a:endParaRPr lang="en-GB" sz="3200" b="1" dirty="0"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5686" y="1394329"/>
            <a:ext cx="78485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 smtClean="0">
                <a:latin typeface="Constantia" panose="02030602050306030303" pitchFamily="18" charset="0"/>
              </a:rPr>
              <a:t>Județ</a:t>
            </a:r>
            <a:r>
              <a:rPr lang="en-GB" sz="2200" b="1" dirty="0" smtClean="0">
                <a:latin typeface="Constantia" panose="02030602050306030303" pitchFamily="18" charset="0"/>
              </a:rPr>
              <a:t>/</a:t>
            </a:r>
            <a:r>
              <a:rPr lang="en-GB" sz="2200" b="1" dirty="0" err="1" smtClean="0">
                <a:latin typeface="Constantia" panose="02030602050306030303" pitchFamily="18" charset="0"/>
              </a:rPr>
              <a:t>nr</a:t>
            </a:r>
            <a:r>
              <a:rPr lang="en-GB" sz="2200" b="1" dirty="0">
                <a:latin typeface="Constantia" panose="02030602050306030303" pitchFamily="18" charset="0"/>
              </a:rPr>
              <a:t>. </a:t>
            </a:r>
            <a:r>
              <a:rPr lang="en-GB" sz="2200" b="1" dirty="0" err="1">
                <a:latin typeface="Constantia" panose="02030602050306030303" pitchFamily="18" charset="0"/>
              </a:rPr>
              <a:t>credincioși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b="1" dirty="0" err="1" smtClean="0">
                <a:latin typeface="Constantia" panose="02030602050306030303" pitchFamily="18" charset="0"/>
              </a:rPr>
              <a:t>penticostali</a:t>
            </a:r>
            <a:r>
              <a:rPr lang="en-GB" sz="2200" b="1" dirty="0" smtClean="0">
                <a:latin typeface="Constantia" panose="02030602050306030303" pitchFamily="18" charset="0"/>
              </a:rPr>
              <a:t>/</a:t>
            </a:r>
            <a:r>
              <a:rPr lang="en-GB" sz="2200" b="1" dirty="0" err="1" smtClean="0">
                <a:latin typeface="Constantia" panose="02030602050306030303" pitchFamily="18" charset="0"/>
              </a:rPr>
              <a:t>procent</a:t>
            </a:r>
            <a:r>
              <a:rPr lang="en-GB" sz="2200" b="1" dirty="0" smtClean="0">
                <a:latin typeface="Constantia" panose="02030602050306030303" pitchFamily="18" charset="0"/>
              </a:rPr>
              <a:t> </a:t>
            </a:r>
            <a:r>
              <a:rPr lang="en-GB" sz="2200" b="1" dirty="0">
                <a:latin typeface="Constantia" panose="02030602050306030303" pitchFamily="18" charset="0"/>
              </a:rPr>
              <a:t>din </a:t>
            </a:r>
            <a:r>
              <a:rPr lang="en-GB" sz="2200" b="1" dirty="0" err="1">
                <a:latin typeface="Constantia" panose="02030602050306030303" pitchFamily="18" charset="0"/>
              </a:rPr>
              <a:t>populația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b="1" dirty="0" err="1">
                <a:latin typeface="Constantia" panose="02030602050306030303" pitchFamily="18" charset="0"/>
              </a:rPr>
              <a:t>totală</a:t>
            </a:r>
            <a:r>
              <a:rPr lang="en-GB" sz="2200" b="1" dirty="0">
                <a:latin typeface="Constantia" panose="02030602050306030303" pitchFamily="18" charset="0"/>
              </a:rPr>
              <a:t>: </a:t>
            </a:r>
            <a:r>
              <a:rPr lang="en-GB" sz="2200" b="1" dirty="0" err="1" smtClean="0">
                <a:latin typeface="Constantia" panose="02030602050306030303" pitchFamily="18" charset="0"/>
              </a:rPr>
              <a:t>Bacău</a:t>
            </a:r>
            <a:r>
              <a:rPr lang="en-GB" sz="2200" b="1" dirty="0" smtClean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[5492, 0,89%], </a:t>
            </a:r>
            <a:r>
              <a:rPr lang="en-GB" sz="2200" b="1" dirty="0">
                <a:latin typeface="Constantia" panose="02030602050306030303" pitchFamily="18" charset="0"/>
              </a:rPr>
              <a:t>Prahova </a:t>
            </a:r>
            <a:r>
              <a:rPr lang="en-GB" sz="2200" dirty="0">
                <a:latin typeface="Constantia" panose="02030602050306030303" pitchFamily="18" charset="0"/>
              </a:rPr>
              <a:t>[5389, 0,71%], </a:t>
            </a:r>
            <a:r>
              <a:rPr lang="en-GB" sz="2200" b="1" dirty="0" err="1">
                <a:latin typeface="Constantia" panose="02030602050306030303" pitchFamily="18" charset="0"/>
              </a:rPr>
              <a:t>Gorj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[2366, 0,69%], </a:t>
            </a:r>
            <a:r>
              <a:rPr lang="en-GB" sz="2200" b="1" dirty="0" err="1">
                <a:latin typeface="Constantia" panose="02030602050306030303" pitchFamily="18" charset="0"/>
              </a:rPr>
              <a:t>Călărași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[2041, 0,67%], </a:t>
            </a:r>
            <a:r>
              <a:rPr lang="en-GB" sz="2200" b="1" dirty="0" err="1">
                <a:latin typeface="Constantia" panose="02030602050306030303" pitchFamily="18" charset="0"/>
              </a:rPr>
              <a:t>Mehedinți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[1142, 0,66%], </a:t>
            </a:r>
            <a:r>
              <a:rPr lang="en-GB" sz="2200" b="1" dirty="0" err="1">
                <a:latin typeface="Constantia" panose="02030602050306030303" pitchFamily="18" charset="0"/>
              </a:rPr>
              <a:t>Iași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[4585, 0,59%], </a:t>
            </a:r>
            <a:r>
              <a:rPr lang="en-GB" sz="2200" b="1" dirty="0" err="1">
                <a:latin typeface="Constantia" panose="02030602050306030303" pitchFamily="18" charset="0"/>
              </a:rPr>
              <a:t>Argeș</a:t>
            </a:r>
            <a:r>
              <a:rPr lang="en-GB" sz="2200" dirty="0">
                <a:latin typeface="Constantia" panose="02030602050306030303" pitchFamily="18" charset="0"/>
              </a:rPr>
              <a:t>[3152, 0,51%], </a:t>
            </a:r>
            <a:r>
              <a:rPr lang="en-GB" sz="2200" b="1" dirty="0" err="1">
                <a:latin typeface="Constantia" panose="02030602050306030303" pitchFamily="18" charset="0"/>
              </a:rPr>
              <a:t>Buzău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[2019, 0,45%], </a:t>
            </a:r>
            <a:r>
              <a:rPr lang="en-GB" sz="2200" b="1" dirty="0" err="1">
                <a:latin typeface="Constantia" panose="02030602050306030303" pitchFamily="18" charset="0"/>
              </a:rPr>
              <a:t>Constanța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[2606, 0,38%] </a:t>
            </a:r>
            <a:r>
              <a:rPr lang="en-GB" sz="2200" b="1" dirty="0" err="1">
                <a:latin typeface="Constantia" panose="02030602050306030303" pitchFamily="18" charset="0"/>
              </a:rPr>
              <a:t>Ilfov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[1417, 0,36], </a:t>
            </a:r>
            <a:r>
              <a:rPr lang="en-GB" sz="2200" b="1" dirty="0" err="1">
                <a:latin typeface="Constantia" panose="02030602050306030303" pitchFamily="18" charset="0"/>
              </a:rPr>
              <a:t>Neamț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[1586, 0,34], </a:t>
            </a:r>
            <a:r>
              <a:rPr lang="en-GB" sz="2200" b="1" dirty="0" err="1">
                <a:latin typeface="Constantia" panose="02030602050306030303" pitchFamily="18" charset="0"/>
              </a:rPr>
              <a:t>Dolj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[1867, 0,28%], </a:t>
            </a:r>
            <a:r>
              <a:rPr lang="en-GB" sz="2200" b="1" dirty="0" err="1">
                <a:latin typeface="Constantia" panose="02030602050306030303" pitchFamily="18" charset="0"/>
              </a:rPr>
              <a:t>Brăila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[886, 0,28%], </a:t>
            </a:r>
            <a:r>
              <a:rPr lang="en-GB" sz="2200" b="1" dirty="0" err="1">
                <a:latin typeface="Constantia" panose="02030602050306030303" pitchFamily="18" charset="0"/>
              </a:rPr>
              <a:t>Municipiul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b="1" dirty="0" err="1">
                <a:latin typeface="Constantia" panose="02030602050306030303" pitchFamily="18" charset="0"/>
              </a:rPr>
              <a:t>București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[5050, 0,27%], </a:t>
            </a:r>
            <a:r>
              <a:rPr lang="en-GB" sz="2200" b="1" dirty="0" err="1">
                <a:latin typeface="Constantia" panose="02030602050306030303" pitchFamily="18" charset="0"/>
              </a:rPr>
              <a:t>Vâlcea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[815, 0,22%], </a:t>
            </a:r>
            <a:r>
              <a:rPr lang="en-GB" sz="2200" b="1" dirty="0" err="1">
                <a:latin typeface="Constantia" panose="02030602050306030303" pitchFamily="18" charset="0"/>
              </a:rPr>
              <a:t>Harghita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[575, 0,18%], </a:t>
            </a:r>
            <a:r>
              <a:rPr lang="en-GB" sz="2200" b="1" dirty="0">
                <a:latin typeface="Constantia" panose="02030602050306030303" pitchFamily="18" charset="0"/>
              </a:rPr>
              <a:t>Giurgiu </a:t>
            </a:r>
            <a:r>
              <a:rPr lang="en-GB" sz="2200" dirty="0">
                <a:latin typeface="Constantia" panose="02030602050306030303" pitchFamily="18" charset="0"/>
              </a:rPr>
              <a:t>[514, 0,22%], </a:t>
            </a:r>
            <a:r>
              <a:rPr lang="en-GB" sz="2200" b="1" dirty="0" err="1">
                <a:latin typeface="Constantia" panose="02030602050306030303" pitchFamily="18" charset="0"/>
              </a:rPr>
              <a:t>Tulcea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[248, 0,12%], </a:t>
            </a:r>
            <a:r>
              <a:rPr lang="en-GB" sz="2200" b="1" dirty="0" err="1">
                <a:latin typeface="Constantia" panose="02030602050306030303" pitchFamily="18" charset="0"/>
              </a:rPr>
              <a:t>Teleorman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[381, 0,1%], </a:t>
            </a:r>
            <a:r>
              <a:rPr lang="en-GB" sz="2200" b="1" dirty="0" err="1">
                <a:latin typeface="Constantia" panose="02030602050306030303" pitchFamily="18" charset="0"/>
              </a:rPr>
              <a:t>Olt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>
                <a:latin typeface="Constantia" panose="02030602050306030303" pitchFamily="18" charset="0"/>
              </a:rPr>
              <a:t>[406, 0,09%] </a:t>
            </a:r>
            <a:endParaRPr lang="ro-RO" sz="2200" dirty="0" smtClean="0">
              <a:latin typeface="Constantia" panose="02030602050306030303" pitchFamily="18" charset="0"/>
            </a:endParaRPr>
          </a:p>
          <a:p>
            <a:endParaRPr lang="en-GB" sz="2200" dirty="0">
              <a:latin typeface="Constantia" panose="02030602050306030303" pitchFamily="18" charset="0"/>
            </a:endParaRPr>
          </a:p>
          <a:p>
            <a:r>
              <a:rPr lang="en-GB" sz="2200" b="1" dirty="0">
                <a:latin typeface="Constantia" panose="02030602050306030303" pitchFamily="18" charset="0"/>
              </a:rPr>
              <a:t>Motive de </a:t>
            </a:r>
            <a:r>
              <a:rPr lang="en-GB" sz="2200" b="1" dirty="0" err="1">
                <a:latin typeface="Constantia" panose="02030602050306030303" pitchFamily="18" charset="0"/>
              </a:rPr>
              <a:t>rugăciune</a:t>
            </a:r>
            <a:r>
              <a:rPr lang="en-GB" sz="2200" b="1" dirty="0">
                <a:latin typeface="Constantia" panose="02030602050306030303" pitchFamily="18" charset="0"/>
              </a:rPr>
              <a:t>: </a:t>
            </a:r>
            <a:endParaRPr lang="ro-RO" sz="2200" b="1" dirty="0" smtClean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200" dirty="0" smtClean="0">
                <a:latin typeface="Constantia" panose="02030602050306030303" pitchFamily="18" charset="0"/>
              </a:rPr>
              <a:t>Dezvoltarea bisericilor din aceste județe.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200" dirty="0" smtClean="0">
                <a:latin typeface="Constantia" panose="02030602050306030303" pitchFamily="18" charset="0"/>
              </a:rPr>
              <a:t>Răspândirea Evangheliei în aceste zone slab evanghelizate.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200" dirty="0" smtClean="0">
                <a:latin typeface="Constantia" panose="02030602050306030303" pitchFamily="18" charset="0"/>
              </a:rPr>
              <a:t>Identificare slujitorilor disponibili să ducă Evanghelia mai departe.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94" y="2432197"/>
            <a:ext cx="3963192" cy="29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24</TotalTime>
  <Words>252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Constantia</vt:lpstr>
      <vt:lpstr>Theme1 Map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RePack by Diakov</cp:lastModifiedBy>
  <cp:revision>9</cp:revision>
  <dcterms:created xsi:type="dcterms:W3CDTF">2019-05-08T05:40:17Z</dcterms:created>
  <dcterms:modified xsi:type="dcterms:W3CDTF">2021-02-17T16:44:51Z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