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23.04.2021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30" y="1660742"/>
            <a:ext cx="4692180" cy="3536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6 iunie</a:t>
            </a:r>
            <a:endParaRPr lang="en-GB" sz="3200" dirty="0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Sandu &amp; Marinela Maghiar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9029" y="1720840"/>
            <a:ext cx="53557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Împreună cu copiii: </a:t>
            </a:r>
            <a:r>
              <a:rPr lang="it-IT" sz="2400" dirty="0">
                <a:latin typeface="Constantia" panose="02030602050306030303" pitchFamily="18" charset="0"/>
              </a:rPr>
              <a:t>Luca &amp; Tania</a:t>
            </a:r>
          </a:p>
          <a:p>
            <a:r>
              <a:rPr lang="it-IT" sz="2400" b="1" dirty="0">
                <a:latin typeface="Constantia" panose="02030602050306030303" pitchFamily="18" charset="0"/>
              </a:rPr>
              <a:t>Slujesc </a:t>
            </a:r>
            <a:r>
              <a:rPr lang="it-IT" sz="2400" dirty="0">
                <a:latin typeface="Constantia" panose="02030602050306030303" pitchFamily="18" charset="0"/>
              </a:rPr>
              <a:t>în Namibia</a:t>
            </a:r>
          </a:p>
          <a:p>
            <a:r>
              <a:rPr lang="it-IT" sz="2400" b="1" dirty="0">
                <a:latin typeface="Constantia" panose="02030602050306030303" pitchFamily="18" charset="0"/>
              </a:rPr>
              <a:t>Trimiși de </a:t>
            </a:r>
            <a:r>
              <a:rPr lang="it-IT" sz="2400" dirty="0">
                <a:latin typeface="Constantia" panose="02030602050306030303" pitchFamily="18" charset="0"/>
              </a:rPr>
              <a:t>Biserica </a:t>
            </a:r>
            <a:r>
              <a:rPr lang="it-IT" sz="2400" i="1" dirty="0">
                <a:latin typeface="Constantia" panose="02030602050306030303" pitchFamily="18" charset="0"/>
              </a:rPr>
              <a:t>Filadelfia</a:t>
            </a:r>
            <a:r>
              <a:rPr lang="it-IT" sz="2400" dirty="0">
                <a:latin typeface="Constantia" panose="02030602050306030303" pitchFamily="18" charset="0"/>
              </a:rPr>
              <a:t> din</a:t>
            </a:r>
          </a:p>
          <a:p>
            <a:r>
              <a:rPr lang="it-IT" sz="2400" dirty="0">
                <a:latin typeface="Constantia" panose="02030602050306030303" pitchFamily="18" charset="0"/>
              </a:rPr>
              <a:t>Oradea</a:t>
            </a:r>
          </a:p>
          <a:p>
            <a:r>
              <a:rPr lang="it-IT" sz="2400" b="1" dirty="0">
                <a:latin typeface="Constantia" panose="02030602050306030303" pitchFamily="18" charset="0"/>
              </a:rPr>
              <a:t>Începând din </a:t>
            </a:r>
            <a:r>
              <a:rPr lang="it-IT" sz="2400" dirty="0">
                <a:latin typeface="Constantia" panose="02030602050306030303" pitchFamily="18" charset="0"/>
              </a:rPr>
              <a:t>2013</a:t>
            </a:r>
          </a:p>
          <a:p>
            <a:r>
              <a:rPr lang="it-IT" sz="2400" b="1" dirty="0">
                <a:latin typeface="Constantia" panose="02030602050306030303" pitchFamily="18" charset="0"/>
              </a:rPr>
              <a:t>Se implică în:</a:t>
            </a:r>
          </a:p>
          <a:p>
            <a:r>
              <a:rPr lang="it-IT" sz="2400" dirty="0">
                <a:latin typeface="Constantia" panose="02030602050306030303" pitchFamily="18" charset="0"/>
              </a:rPr>
              <a:t>• Educație creștină</a:t>
            </a:r>
          </a:p>
          <a:p>
            <a:r>
              <a:rPr lang="it-IT" sz="2400" dirty="0">
                <a:latin typeface="Constantia" panose="02030602050306030303" pitchFamily="18" charset="0"/>
              </a:rPr>
              <a:t>• Predicare / învățare</a:t>
            </a:r>
          </a:p>
          <a:p>
            <a:r>
              <a:rPr lang="it-IT" sz="2400" dirty="0">
                <a:latin typeface="Constantia" panose="02030602050306030303" pitchFamily="18" charset="0"/>
              </a:rPr>
              <a:t>• Plantare de biserici</a:t>
            </a:r>
            <a:endParaRPr lang="it-IT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812" y="1330910"/>
            <a:ext cx="64459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dezvoltarea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proiectului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educațional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>
                <a:latin typeface="Constantia" panose="02030602050306030303" pitchFamily="18" charset="0"/>
              </a:rPr>
              <a:t>Thrive Academy.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Protecție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sănătate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familie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cei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acasă</a:t>
            </a:r>
            <a:r>
              <a:rPr lang="en-GB" sz="2400" dirty="0">
                <a:latin typeface="Constantia" panose="02030602050306030303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Maturitate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statornicie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credincioșii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bisericile</a:t>
            </a:r>
            <a:r>
              <a:rPr lang="en-GB" sz="2400" dirty="0">
                <a:latin typeface="Constantia" panose="02030602050306030303" pitchFamily="18" charset="0"/>
              </a:rPr>
              <a:t> locale</a:t>
            </a:r>
            <a:r>
              <a:rPr lang="en-GB" sz="2400" dirty="0" smtClean="0">
                <a:latin typeface="Constantia" panose="02030602050306030303" pitchFamily="18" charset="0"/>
              </a:rPr>
              <a:t>.</a:t>
            </a:r>
            <a:endParaRPr lang="ro-RO" sz="2400" dirty="0" smtClean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b="1" dirty="0" smtClean="0">
                <a:latin typeface="Constantia" panose="02030602050306030303" pitchFamily="18" charset="0"/>
              </a:rPr>
              <a:t>Motto:</a:t>
            </a:r>
            <a:r>
              <a:rPr lang="ro-RO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Cu </a:t>
            </a:r>
            <a:r>
              <a:rPr lang="en-GB" sz="2400" dirty="0" err="1">
                <a:latin typeface="Constantia" panose="02030602050306030303" pitchFamily="18" charset="0"/>
              </a:rPr>
              <a:t>adevărat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împlinită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 err="1">
                <a:latin typeface="Constantia" panose="02030602050306030303" pitchFamily="18" charset="0"/>
              </a:rPr>
              <a:t>ai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cărei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membri</a:t>
            </a:r>
            <a:r>
              <a:rPr lang="en-GB" sz="2400" dirty="0">
                <a:latin typeface="Constantia" panose="02030602050306030303" pitchFamily="18" charset="0"/>
              </a:rPr>
              <a:t> nu </a:t>
            </a:r>
            <a:r>
              <a:rPr lang="en-GB" sz="2400" dirty="0" err="1">
                <a:latin typeface="Constantia" panose="02030602050306030303" pitchFamily="18" charset="0"/>
              </a:rPr>
              <a:t>numai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doresc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 err="1">
                <a:latin typeface="Constantia" panose="02030602050306030303" pitchFamily="18" charset="0"/>
              </a:rPr>
              <a:t>ajungă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înșiși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cer</a:t>
            </a:r>
            <a:r>
              <a:rPr lang="en-GB" sz="2400" dirty="0">
                <a:latin typeface="Constantia" panose="02030602050306030303" pitchFamily="18" charset="0"/>
              </a:rPr>
              <a:t>, ci </a:t>
            </a:r>
            <a:r>
              <a:rPr lang="en-GB" sz="2400" dirty="0" err="1">
                <a:latin typeface="Constantia" panose="02030602050306030303" pitchFamily="18" charset="0"/>
              </a:rPr>
              <a:t>doresc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să-i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 err="1">
                <a:latin typeface="Constantia" panose="02030602050306030303" pitchFamily="18" charset="0"/>
              </a:rPr>
              <a:t>alții</a:t>
            </a:r>
            <a:r>
              <a:rPr lang="en-GB" sz="2400" dirty="0">
                <a:latin typeface="Constantia" panose="02030602050306030303" pitchFamily="18" charset="0"/>
              </a:rPr>
              <a:t> cu </a:t>
            </a:r>
            <a:r>
              <a:rPr lang="en-GB" sz="2400" dirty="0" err="1">
                <a:latin typeface="Constantia" panose="02030602050306030303" pitchFamily="18" charset="0"/>
              </a:rPr>
              <a:t>ei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b="1" dirty="0">
                <a:latin typeface="Constantia" panose="02030602050306030303" pitchFamily="18" charset="0"/>
              </a:rPr>
              <a:t>J.C. </a:t>
            </a:r>
            <a:r>
              <a:rPr lang="en-GB" sz="2400" b="1" dirty="0" smtClean="0">
                <a:latin typeface="Constantia" panose="02030602050306030303" pitchFamily="18" charset="0"/>
              </a:rPr>
              <a:t>Ryle</a:t>
            </a:r>
            <a:endParaRPr lang="en-GB" sz="2400" dirty="0"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5" y="1046746"/>
            <a:ext cx="5443944" cy="4082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 smtClean="0">
                <a:latin typeface="Constantia" panose="02030602050306030303" pitchFamily="18" charset="0"/>
              </a:rPr>
              <a:t>Namibia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1007631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100%</a:t>
            </a:r>
          </a:p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Municipiul </a:t>
            </a:r>
            <a:r>
              <a:rPr lang="ro-RO" sz="4000" b="1" dirty="0" smtClean="0">
                <a:latin typeface="Constantia" panose="02030602050306030303" pitchFamily="18" charset="0"/>
              </a:rPr>
              <a:t>București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5685" y="1840604"/>
            <a:ext cx="7848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200" dirty="0">
                <a:latin typeface="Constantia" panose="02030602050306030303" pitchFamily="18" charset="0"/>
              </a:rPr>
              <a:t>Conform recensământului din anul 2011</a:t>
            </a:r>
            <a:r>
              <a:rPr lang="ro-RO" sz="2200" dirty="0" smtClean="0">
                <a:latin typeface="Constantia" panose="02030602050306030303" pitchFamily="18" charset="0"/>
              </a:rPr>
              <a:t>, municipiul </a:t>
            </a:r>
            <a:r>
              <a:rPr lang="ro-RO" sz="2200" b="1" dirty="0">
                <a:latin typeface="Constantia" panose="02030602050306030303" pitchFamily="18" charset="0"/>
              </a:rPr>
              <a:t>București</a:t>
            </a:r>
            <a:r>
              <a:rPr lang="ro-RO" sz="2200" dirty="0">
                <a:latin typeface="Constantia" panose="02030602050306030303" pitchFamily="18" charset="0"/>
              </a:rPr>
              <a:t> are o populație </a:t>
            </a:r>
            <a:r>
              <a:rPr lang="ro-RO" sz="2200" dirty="0" smtClean="0">
                <a:latin typeface="Constantia" panose="02030602050306030303" pitchFamily="18" charset="0"/>
              </a:rPr>
              <a:t>de 1.883.425 </a:t>
            </a:r>
            <a:r>
              <a:rPr lang="ro-RO" sz="2200" dirty="0">
                <a:latin typeface="Constantia" panose="02030602050306030303" pitchFamily="18" charset="0"/>
              </a:rPr>
              <a:t>de persoane, din care 0,26% se</a:t>
            </a:r>
          </a:p>
          <a:p>
            <a:r>
              <a:rPr lang="ro-RO" sz="2200" dirty="0">
                <a:latin typeface="Constantia" panose="02030602050306030303" pitchFamily="18" charset="0"/>
              </a:rPr>
              <a:t>declară penticostali.</a:t>
            </a:r>
          </a:p>
          <a:p>
            <a:r>
              <a:rPr lang="ro-RO" sz="2200" dirty="0">
                <a:latin typeface="Constantia" panose="02030602050306030303" pitchFamily="18" charset="0"/>
              </a:rPr>
              <a:t>Municipiul </a:t>
            </a:r>
            <a:r>
              <a:rPr lang="ro-RO" sz="2200" b="1" dirty="0">
                <a:latin typeface="Constantia" panose="02030602050306030303" pitchFamily="18" charset="0"/>
              </a:rPr>
              <a:t>București</a:t>
            </a:r>
            <a:r>
              <a:rPr lang="ro-RO" sz="2200" dirty="0">
                <a:latin typeface="Constantia" panose="02030602050306030303" pitchFamily="18" charset="0"/>
              </a:rPr>
              <a:t> are mare </a:t>
            </a:r>
            <a:r>
              <a:rPr lang="ro-RO" sz="2200" dirty="0" smtClean="0">
                <a:latin typeface="Constantia" panose="02030602050306030303" pitchFamily="18" charset="0"/>
              </a:rPr>
              <a:t>nevoie de </a:t>
            </a:r>
            <a:r>
              <a:rPr lang="ro-RO" sz="2200" dirty="0">
                <a:latin typeface="Constantia" panose="02030602050306030303" pitchFamily="18" charset="0"/>
              </a:rPr>
              <a:t>Dumnezeu. Este nevoie de o </a:t>
            </a:r>
            <a:r>
              <a:rPr lang="ro-RO" sz="2200" dirty="0" smtClean="0">
                <a:latin typeface="Constantia" panose="02030602050306030303" pitchFamily="18" charset="0"/>
              </a:rPr>
              <a:t>mai mare </a:t>
            </a:r>
            <a:r>
              <a:rPr lang="ro-RO" sz="2200" dirty="0">
                <a:latin typeface="Constantia" panose="02030602050306030303" pitchFamily="18" charset="0"/>
              </a:rPr>
              <a:t>implicare a evanghelicilor </a:t>
            </a:r>
            <a:r>
              <a:rPr lang="ro-RO" sz="2200" dirty="0" smtClean="0">
                <a:latin typeface="Constantia" panose="02030602050306030303" pitchFamily="18" charset="0"/>
              </a:rPr>
              <a:t>în atingerea </a:t>
            </a:r>
            <a:r>
              <a:rPr lang="ro-RO" sz="2200" dirty="0">
                <a:latin typeface="Constantia" panose="02030602050306030303" pitchFamily="18" charset="0"/>
              </a:rPr>
              <a:t>populației</a:t>
            </a:r>
            <a:r>
              <a:rPr lang="ro-RO" sz="2200" dirty="0" smtClean="0">
                <a:latin typeface="Constantia" panose="02030602050306030303" pitchFamily="18" charset="0"/>
              </a:rPr>
              <a:t>.</a:t>
            </a:r>
          </a:p>
          <a:p>
            <a:r>
              <a:rPr lang="en-GB" sz="2200" b="1" dirty="0" smtClean="0">
                <a:latin typeface="Constantia" panose="02030602050306030303" pitchFamily="18" charset="0"/>
              </a:rPr>
              <a:t>Motive de </a:t>
            </a:r>
            <a:r>
              <a:rPr lang="en-GB" sz="2200" b="1" dirty="0" err="1" smtClean="0">
                <a:latin typeface="Constantia" panose="02030602050306030303" pitchFamily="18" charset="0"/>
              </a:rPr>
              <a:t>rugăciune</a:t>
            </a:r>
            <a:r>
              <a:rPr lang="en-GB" sz="2200" b="1" dirty="0" smtClean="0">
                <a:latin typeface="Constantia" panose="02030602050306030303" pitchFamily="18" charset="0"/>
              </a:rPr>
              <a:t>: </a:t>
            </a:r>
            <a:endParaRPr lang="ro-RO" sz="2200" b="1" dirty="0" smtClean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>
                <a:latin typeface="Constantia" panose="02030602050306030303" pitchFamily="18" charset="0"/>
              </a:rPr>
              <a:t>Viziune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inspirație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pentru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bisericile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smtClean="0">
                <a:latin typeface="Constantia" panose="02030602050306030303" pitchFamily="18" charset="0"/>
              </a:rPr>
              <a:t>din </a:t>
            </a:r>
            <a:r>
              <a:rPr lang="en-GB" sz="2200" b="1" dirty="0" err="1">
                <a:latin typeface="Constantia" panose="02030602050306030303" pitchFamily="18" charset="0"/>
              </a:rPr>
              <a:t>București</a:t>
            </a:r>
            <a:r>
              <a:rPr lang="en-GB" sz="2200" dirty="0">
                <a:latin typeface="Constantia" panose="0203060205030603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 smtClean="0">
                <a:latin typeface="Constantia" panose="02030602050306030303" pitchFamily="18" charset="0"/>
              </a:rPr>
              <a:t>Deschidere</a:t>
            </a:r>
            <a:r>
              <a:rPr lang="en-GB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pentru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mesajul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Evangheliei</a:t>
            </a:r>
            <a:r>
              <a:rPr lang="en-GB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mediul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universitar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și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smtClean="0">
                <a:latin typeface="Constantia" panose="02030602050306030303" pitchFamily="18" charset="0"/>
              </a:rPr>
              <a:t>academic</a:t>
            </a:r>
            <a:r>
              <a:rPr lang="en-GB" sz="2200" dirty="0">
                <a:latin typeface="Constantia" panose="0203060205030603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 smtClean="0">
                <a:latin typeface="Constantia" panose="02030602050306030303" pitchFamily="18" charset="0"/>
              </a:rPr>
              <a:t>Rugăciune</a:t>
            </a:r>
            <a:r>
              <a:rPr lang="en-GB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pentru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președinte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și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administrația</a:t>
            </a:r>
            <a:r>
              <a:rPr lang="en-GB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prezidențială</a:t>
            </a:r>
            <a:r>
              <a:rPr lang="en-GB" sz="2200" dirty="0">
                <a:latin typeface="Constantia" panose="02030602050306030303" pitchFamily="18" charset="0"/>
              </a:rPr>
              <a:t>, </a:t>
            </a:r>
            <a:r>
              <a:rPr lang="en-GB" sz="2200" dirty="0" err="1" smtClean="0">
                <a:latin typeface="Constantia" panose="02030602050306030303" pitchFamily="18" charset="0"/>
              </a:rPr>
              <a:t>pentru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guvern</a:t>
            </a:r>
            <a:r>
              <a:rPr lang="en-GB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ministere</a:t>
            </a:r>
            <a:r>
              <a:rPr lang="en-GB" sz="2200" dirty="0">
                <a:latin typeface="Constantia" panose="02030602050306030303" pitchFamily="18" charset="0"/>
              </a:rPr>
              <a:t>, care </a:t>
            </a:r>
            <a:r>
              <a:rPr lang="en-GB" sz="2200" dirty="0" err="1" smtClean="0">
                <a:latin typeface="Constantia" panose="02030602050306030303" pitchFamily="18" charset="0"/>
              </a:rPr>
              <a:t>dau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 smtClean="0">
                <a:latin typeface="Constantia" panose="02030602050306030303" pitchFamily="18" charset="0"/>
              </a:rPr>
              <a:t>direcție</a:t>
            </a:r>
            <a:r>
              <a:rPr lang="en-GB" sz="2200" dirty="0" smtClean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țării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noastre</a:t>
            </a:r>
            <a:r>
              <a:rPr lang="en-GB" sz="2200" dirty="0">
                <a:latin typeface="Constantia" panose="02030602050306030303" pitchFamily="18" charset="0"/>
              </a:rPr>
              <a:t>.</a:t>
            </a:r>
            <a:endParaRPr lang="en-GB" sz="2200" dirty="0">
              <a:latin typeface="Constantia" panose="0203060205030603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94" y="2432197"/>
            <a:ext cx="3963191" cy="297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44</TotalTime>
  <Words>198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15</cp:revision>
  <dcterms:created xsi:type="dcterms:W3CDTF">2019-05-08T05:40:17Z</dcterms:created>
  <dcterms:modified xsi:type="dcterms:W3CDTF">2021-04-23T15:01:47Z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