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4" y="285750"/>
            <a:ext cx="12193588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sz="180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930" y="1828800"/>
            <a:ext cx="9756141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931" y="5029200"/>
            <a:ext cx="7850644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68338489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5645348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13487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930" y="685800"/>
            <a:ext cx="7418070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076942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66643432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1" y="3429001"/>
            <a:ext cx="9756141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466" y="685802"/>
            <a:ext cx="7855109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991419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60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4110" y="1828800"/>
            <a:ext cx="4709961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42763121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931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3685" y="1828800"/>
            <a:ext cx="4710387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85" y="2743201"/>
            <a:ext cx="4710387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72321090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8341838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936289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342" y="685800"/>
            <a:ext cx="564026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75375983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518136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391" y="685800"/>
            <a:ext cx="3887212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7341" y="685800"/>
            <a:ext cx="5640269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91" y="4876800"/>
            <a:ext cx="3887212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418716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931" y="274638"/>
            <a:ext cx="9756141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931" y="1828800"/>
            <a:ext cx="9756141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3936" y="6448427"/>
            <a:ext cx="1396623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DB0B3A2-85CD-4CC3-83DB-E635ED53EFC3}" type="datetimeFigureOut">
              <a:rPr lang="ro-RO" smtClean="0"/>
              <a:t>04.05.2021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9151" y="6448427"/>
            <a:ext cx="6639905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48427"/>
            <a:ext cx="114329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E4528A0-6128-48C2-8B9C-100D3FC50702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126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4" y="2410476"/>
            <a:ext cx="4715352" cy="2037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4970" y="304800"/>
            <a:ext cx="9285515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o-RO" sz="3200" dirty="0" smtClean="0">
                <a:latin typeface="Constantia" panose="02030602050306030303" pitchFamily="18" charset="0"/>
              </a:rPr>
              <a:t>20 iunie</a:t>
            </a:r>
            <a:endParaRPr lang="en-GB" sz="3200" dirty="0" smtClean="0">
              <a:latin typeface="Constantia" panose="02030602050306030303" pitchFamily="18" charset="0"/>
            </a:endParaRPr>
          </a:p>
          <a:p>
            <a:pPr>
              <a:lnSpc>
                <a:spcPct val="90000"/>
              </a:lnSpc>
            </a:pPr>
            <a:r>
              <a:rPr lang="ro-RO" sz="4000" b="1" smtClean="0">
                <a:latin typeface="Constantia" panose="02030602050306030303" pitchFamily="18" charset="0"/>
              </a:rPr>
              <a:t>Rusalii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4413" y="849564"/>
            <a:ext cx="57246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latin typeface="Constantia" panose="02030602050306030303" pitchFamily="18" charset="0"/>
              </a:rPr>
              <a:t>Înainte de înălțarea Sa la cer, </a:t>
            </a:r>
            <a:r>
              <a:rPr lang="it-IT" sz="2200" dirty="0" smtClean="0">
                <a:latin typeface="Constantia" panose="02030602050306030303" pitchFamily="18" charset="0"/>
              </a:rPr>
              <a:t>Isus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it-IT" sz="2200" dirty="0" smtClean="0">
                <a:latin typeface="Constantia" panose="02030602050306030303" pitchFamily="18" charset="0"/>
              </a:rPr>
              <a:t>le-a </a:t>
            </a:r>
            <a:r>
              <a:rPr lang="it-IT" sz="2200" dirty="0">
                <a:latin typeface="Constantia" panose="02030602050306030303" pitchFamily="18" charset="0"/>
              </a:rPr>
              <a:t>poruncit ucenicilor să nu </a:t>
            </a:r>
            <a:r>
              <a:rPr lang="it-IT" sz="2200" dirty="0" smtClean="0">
                <a:latin typeface="Constantia" panose="02030602050306030303" pitchFamily="18" charset="0"/>
              </a:rPr>
              <a:t>se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it-IT" sz="2200" dirty="0" smtClean="0">
                <a:latin typeface="Constantia" panose="02030602050306030303" pitchFamily="18" charset="0"/>
              </a:rPr>
              <a:t>depărteze </a:t>
            </a:r>
            <a:r>
              <a:rPr lang="it-IT" sz="2200" dirty="0">
                <a:latin typeface="Constantia" panose="02030602050306030303" pitchFamily="18" charset="0"/>
              </a:rPr>
              <a:t>de Ierusalim ci să </a:t>
            </a:r>
            <a:r>
              <a:rPr lang="it-IT" sz="2200" dirty="0" smtClean="0">
                <a:latin typeface="Constantia" panose="02030602050306030303" pitchFamily="18" charset="0"/>
              </a:rPr>
              <a:t>aștepte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it-IT" sz="2200" dirty="0" smtClean="0">
                <a:latin typeface="Constantia" panose="02030602050306030303" pitchFamily="18" charset="0"/>
              </a:rPr>
              <a:t>acolo </a:t>
            </a:r>
            <a:r>
              <a:rPr lang="it-IT" sz="2200" dirty="0">
                <a:latin typeface="Constantia" panose="02030602050306030303" pitchFamily="18" charset="0"/>
              </a:rPr>
              <a:t>făgăduința Tatălui, adică </a:t>
            </a:r>
            <a:r>
              <a:rPr lang="it-IT" sz="2200" dirty="0" smtClean="0">
                <a:latin typeface="Constantia" panose="02030602050306030303" pitchFamily="18" charset="0"/>
              </a:rPr>
              <a:t>pe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it-IT" sz="2200" b="1" dirty="0" smtClean="0">
                <a:latin typeface="Constantia" panose="02030602050306030303" pitchFamily="18" charset="0"/>
              </a:rPr>
              <a:t>Duhul </a:t>
            </a:r>
            <a:r>
              <a:rPr lang="it-IT" sz="2200" b="1" dirty="0">
                <a:latin typeface="Constantia" panose="02030602050306030303" pitchFamily="18" charset="0"/>
              </a:rPr>
              <a:t>Sfânt.</a:t>
            </a:r>
          </a:p>
          <a:p>
            <a:r>
              <a:rPr lang="it-IT" sz="2200" dirty="0">
                <a:latin typeface="Constantia" panose="02030602050306030303" pitchFamily="18" charset="0"/>
              </a:rPr>
              <a:t>A mai precizat apoi, că </a:t>
            </a:r>
            <a:r>
              <a:rPr lang="it-IT" sz="2200" dirty="0" smtClean="0">
                <a:latin typeface="Constantia" panose="02030602050306030303" pitchFamily="18" charset="0"/>
              </a:rPr>
              <a:t>puterea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it-IT" sz="2200" dirty="0" smtClean="0">
                <a:latin typeface="Constantia" panose="02030602050306030303" pitchFamily="18" charset="0"/>
              </a:rPr>
              <a:t>Duhului </a:t>
            </a:r>
            <a:r>
              <a:rPr lang="it-IT" sz="2200" dirty="0">
                <a:latin typeface="Constantia" panose="02030602050306030303" pitchFamily="18" charset="0"/>
              </a:rPr>
              <a:t>Sfânt le era necesară </a:t>
            </a:r>
            <a:r>
              <a:rPr lang="it-IT" sz="2200" dirty="0" smtClean="0">
                <a:latin typeface="Constantia" panose="02030602050306030303" pitchFamily="18" charset="0"/>
              </a:rPr>
              <a:t>pentru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it-IT" sz="2200" dirty="0" smtClean="0">
                <a:latin typeface="Constantia" panose="02030602050306030303" pitchFamily="18" charset="0"/>
              </a:rPr>
              <a:t>a </a:t>
            </a:r>
            <a:r>
              <a:rPr lang="it-IT" sz="2200" dirty="0">
                <a:latin typeface="Constantia" panose="02030602050306030303" pitchFamily="18" charset="0"/>
              </a:rPr>
              <a:t>fi martori ai Lui începând </a:t>
            </a:r>
            <a:r>
              <a:rPr lang="it-IT" sz="2200" dirty="0" smtClean="0">
                <a:latin typeface="Constantia" panose="02030602050306030303" pitchFamily="18" charset="0"/>
              </a:rPr>
              <a:t>cu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it-IT" sz="2200" dirty="0" smtClean="0">
                <a:latin typeface="Constantia" panose="02030602050306030303" pitchFamily="18" charset="0"/>
              </a:rPr>
              <a:t>orașul </a:t>
            </a:r>
            <a:r>
              <a:rPr lang="it-IT" sz="2200" dirty="0">
                <a:latin typeface="Constantia" panose="02030602050306030303" pitchFamily="18" charset="0"/>
              </a:rPr>
              <a:t>Ierusalim și până la </a:t>
            </a:r>
            <a:r>
              <a:rPr lang="it-IT" sz="2200" dirty="0" smtClean="0">
                <a:latin typeface="Constantia" panose="02030602050306030303" pitchFamily="18" charset="0"/>
              </a:rPr>
              <a:t>marginile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it-IT" sz="2200" dirty="0" smtClean="0">
                <a:latin typeface="Constantia" panose="02030602050306030303" pitchFamily="18" charset="0"/>
              </a:rPr>
              <a:t>pământului</a:t>
            </a:r>
            <a:r>
              <a:rPr lang="it-IT" sz="2200" dirty="0">
                <a:latin typeface="Constantia" panose="02030602050306030303" pitchFamily="18" charset="0"/>
              </a:rPr>
              <a:t>. În ziua </a:t>
            </a:r>
            <a:r>
              <a:rPr lang="it-IT" sz="2200" b="1" dirty="0">
                <a:latin typeface="Constantia" panose="02030602050306030303" pitchFamily="18" charset="0"/>
              </a:rPr>
              <a:t>Cincizecimii</a:t>
            </a:r>
          </a:p>
          <a:p>
            <a:r>
              <a:rPr lang="it-IT" sz="2200" dirty="0">
                <a:latin typeface="Constantia" panose="02030602050306030303" pitchFamily="18" charset="0"/>
              </a:rPr>
              <a:t>promisiunea Mântuitorului </a:t>
            </a:r>
            <a:r>
              <a:rPr lang="it-IT" sz="2200" dirty="0" smtClean="0">
                <a:latin typeface="Constantia" panose="02030602050306030303" pitchFamily="18" charset="0"/>
              </a:rPr>
              <a:t>s-a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it-IT" sz="2200" dirty="0" smtClean="0">
                <a:latin typeface="Constantia" panose="02030602050306030303" pitchFamily="18" charset="0"/>
              </a:rPr>
              <a:t>împlinit</a:t>
            </a:r>
            <a:r>
              <a:rPr lang="it-IT" sz="2200" dirty="0">
                <a:latin typeface="Constantia" panose="02030602050306030303" pitchFamily="18" charset="0"/>
              </a:rPr>
              <a:t>.</a:t>
            </a:r>
          </a:p>
          <a:p>
            <a:r>
              <a:rPr lang="it-IT" sz="2200" dirty="0">
                <a:latin typeface="Constantia" panose="02030602050306030303" pitchFamily="18" charset="0"/>
              </a:rPr>
              <a:t>Duhul Sfânt s-a pogorât peste </a:t>
            </a:r>
            <a:r>
              <a:rPr lang="it-IT" sz="2200" dirty="0" smtClean="0">
                <a:latin typeface="Constantia" panose="02030602050306030303" pitchFamily="18" charset="0"/>
              </a:rPr>
              <a:t>cei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it-IT" sz="2200" dirty="0" smtClean="0">
                <a:latin typeface="Constantia" panose="02030602050306030303" pitchFamily="18" charset="0"/>
              </a:rPr>
              <a:t>120 </a:t>
            </a:r>
            <a:r>
              <a:rPr lang="it-IT" sz="2200" dirty="0">
                <a:latin typeface="Constantia" panose="02030602050306030303" pitchFamily="18" charset="0"/>
              </a:rPr>
              <a:t>de ucenici, transformându-le viața. Ei au căpătat putere de sus, pentru </a:t>
            </a:r>
            <a:r>
              <a:rPr lang="it-IT" sz="2200" dirty="0" smtClean="0">
                <a:latin typeface="Constantia" panose="02030602050306030303" pitchFamily="18" charset="0"/>
              </a:rPr>
              <a:t>a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it-IT" sz="2200" dirty="0" smtClean="0">
                <a:latin typeface="Constantia" panose="02030602050306030303" pitchFamily="18" charset="0"/>
              </a:rPr>
              <a:t>putea </a:t>
            </a:r>
            <a:r>
              <a:rPr lang="it-IT" sz="2200" dirty="0">
                <a:latin typeface="Constantia" panose="02030602050306030303" pitchFamily="18" charset="0"/>
              </a:rPr>
              <a:t>a deveni mărturisitori eficienți ai lui Hristos. Noi, </a:t>
            </a:r>
            <a:r>
              <a:rPr lang="it-IT" sz="2200" b="1" dirty="0">
                <a:latin typeface="Constantia" panose="02030602050306030303" pitchFamily="18" charset="0"/>
              </a:rPr>
              <a:t>Biserica</a:t>
            </a:r>
            <a:r>
              <a:rPr lang="it-IT" sz="2200" dirty="0">
                <a:latin typeface="Constantia" panose="02030602050306030303" pitchFamily="18" charset="0"/>
              </a:rPr>
              <a:t>, suntem </a:t>
            </a:r>
            <a:r>
              <a:rPr lang="it-IT" sz="2200" dirty="0" smtClean="0">
                <a:latin typeface="Constantia" panose="02030602050306030303" pitchFamily="18" charset="0"/>
              </a:rPr>
              <a:t>un</a:t>
            </a:r>
            <a:r>
              <a:rPr lang="ro-RO" sz="2200" dirty="0" smtClean="0">
                <a:latin typeface="Constantia" panose="02030602050306030303" pitchFamily="18" charset="0"/>
              </a:rPr>
              <a:t> </a:t>
            </a:r>
            <a:r>
              <a:rPr lang="it-IT" sz="2200" dirty="0" smtClean="0">
                <a:latin typeface="Constantia" panose="02030602050306030303" pitchFamily="18" charset="0"/>
              </a:rPr>
              <a:t>rezultat </a:t>
            </a:r>
            <a:r>
              <a:rPr lang="it-IT" sz="2200" dirty="0">
                <a:latin typeface="Constantia" panose="02030602050306030303" pitchFamily="18" charset="0"/>
              </a:rPr>
              <a:t>al slujirii lor, făcută cu pasiune și cu mari sacrificii.</a:t>
            </a:r>
            <a:endParaRPr lang="it-IT" sz="22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384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469" y="1536174"/>
            <a:ext cx="112324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nstantia" panose="02030602050306030303" pitchFamily="18" charset="0"/>
              </a:rPr>
              <a:t>Motive </a:t>
            </a:r>
            <a:r>
              <a:rPr lang="en-GB" sz="2400" b="1" dirty="0">
                <a:latin typeface="Constantia" panose="02030602050306030303" pitchFamily="18" charset="0"/>
              </a:rPr>
              <a:t>de </a:t>
            </a:r>
            <a:r>
              <a:rPr lang="en-GB" sz="2400" b="1" dirty="0" err="1"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en-GB" sz="2400" dirty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err="1" smtClean="0">
                <a:latin typeface="Constantia" panose="02030602050306030303" pitchFamily="18" charset="0"/>
              </a:rPr>
              <a:t>Să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>
                <a:latin typeface="Constantia" panose="02030602050306030303" pitchFamily="18" charset="0"/>
              </a:rPr>
              <a:t>ne </a:t>
            </a:r>
            <a:r>
              <a:rPr lang="en-GB" sz="2400" dirty="0" err="1">
                <a:latin typeface="Constantia" panose="02030602050306030303" pitchFamily="18" charset="0"/>
              </a:rPr>
              <a:t>rugăm</a:t>
            </a:r>
            <a:r>
              <a:rPr lang="en-GB" sz="2400" dirty="0">
                <a:latin typeface="Constantia" panose="02030602050306030303" pitchFamily="18" charset="0"/>
              </a:rPr>
              <a:t> ca </a:t>
            </a:r>
            <a:r>
              <a:rPr lang="en-GB" sz="2400" dirty="0" err="1">
                <a:latin typeface="Constantia" panose="02030602050306030303" pitchFamily="18" charset="0"/>
              </a:rPr>
              <a:t>Duhul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Sfânt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umple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azi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toți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credincioșii</a:t>
            </a:r>
            <a:r>
              <a:rPr lang="en-GB" sz="2400" dirty="0">
                <a:latin typeface="Constantia" panose="02030602050306030303" pitchFamily="18" charset="0"/>
              </a:rPr>
              <a:t> din </a:t>
            </a:r>
            <a:r>
              <a:rPr lang="en-GB" sz="2400" dirty="0" err="1" smtClean="0">
                <a:latin typeface="Constantia" panose="02030602050306030303" pitchFamily="18" charset="0"/>
              </a:rPr>
              <a:t>bisericile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 smtClean="0">
                <a:latin typeface="Constantia" panose="02030602050306030303" pitchFamily="18" charset="0"/>
              </a:rPr>
              <a:t>noastre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conștientizeze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că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puterea</a:t>
            </a:r>
            <a:r>
              <a:rPr lang="en-GB" sz="2400" dirty="0">
                <a:latin typeface="Constantia" panose="02030602050306030303" pitchFamily="18" charset="0"/>
              </a:rPr>
              <a:t> de sus le </a:t>
            </a:r>
            <a:r>
              <a:rPr lang="en-GB" sz="2400" dirty="0" err="1">
                <a:latin typeface="Constantia" panose="02030602050306030303" pitchFamily="18" charset="0"/>
              </a:rPr>
              <a:t>este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dată</a:t>
            </a:r>
            <a:r>
              <a:rPr lang="en-GB" sz="2400" dirty="0">
                <a:latin typeface="Constantia" panose="02030602050306030303" pitchFamily="18" charset="0"/>
              </a:rPr>
              <a:t> nu </a:t>
            </a:r>
            <a:r>
              <a:rPr lang="en-GB" sz="2400" dirty="0" err="1" smtClean="0">
                <a:latin typeface="Constantia" panose="02030602050306030303" pitchFamily="18" charset="0"/>
              </a:rPr>
              <a:t>pentru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smtClean="0">
                <a:latin typeface="Constantia" panose="02030602050306030303" pitchFamily="18" charset="0"/>
              </a:rPr>
              <a:t>a </a:t>
            </a:r>
            <a:r>
              <a:rPr lang="en-GB" sz="2400" dirty="0" err="1">
                <a:latin typeface="Constantia" panose="02030602050306030303" pitchFamily="18" charset="0"/>
              </a:rPr>
              <a:t>impresiona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prin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spiritualitate</a:t>
            </a:r>
            <a:r>
              <a:rPr lang="en-GB" sz="2400" dirty="0">
                <a:latin typeface="Constantia" panose="02030602050306030303" pitchFamily="18" charset="0"/>
              </a:rPr>
              <a:t>, ci,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primul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rând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pentru</a:t>
            </a:r>
            <a:r>
              <a:rPr lang="en-GB" sz="2400" dirty="0">
                <a:latin typeface="Constantia" panose="02030602050306030303" pitchFamily="18" charset="0"/>
              </a:rPr>
              <a:t> a fi </a:t>
            </a:r>
            <a:r>
              <a:rPr lang="en-GB" sz="2400" dirty="0" err="1" smtClean="0">
                <a:latin typeface="Constantia" panose="02030602050306030303" pitchFamily="18" charset="0"/>
              </a:rPr>
              <a:t>martori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 smtClean="0">
                <a:latin typeface="Constantia" panose="02030602050306030303" pitchFamily="18" charset="0"/>
              </a:rPr>
              <a:t>ai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lui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Hristos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familie</a:t>
            </a:r>
            <a:r>
              <a:rPr lang="en-GB" sz="2400" dirty="0">
                <a:latin typeface="Constantia" panose="02030602050306030303" pitchFamily="18" charset="0"/>
              </a:rPr>
              <a:t>,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localitatea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dirty="0" err="1">
                <a:latin typeface="Constantia" panose="02030602050306030303" pitchFamily="18" charset="0"/>
              </a:rPr>
              <a:t>trăiesc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până</a:t>
            </a:r>
            <a:r>
              <a:rPr lang="en-GB" sz="2400" dirty="0">
                <a:latin typeface="Constantia" panose="02030602050306030303" pitchFamily="18" charset="0"/>
              </a:rPr>
              <a:t> la </a:t>
            </a:r>
            <a:r>
              <a:rPr lang="en-GB" sz="2400" dirty="0" err="1" smtClean="0">
                <a:latin typeface="Constantia" panose="02030602050306030303" pitchFamily="18" charset="0"/>
              </a:rPr>
              <a:t>marginile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 smtClean="0">
                <a:latin typeface="Constantia" panose="02030602050306030303" pitchFamily="18" charset="0"/>
              </a:rPr>
              <a:t>pământului</a:t>
            </a:r>
            <a:r>
              <a:rPr lang="en-GB" sz="2400" dirty="0">
                <a:latin typeface="Constantia" panose="02030602050306030303" pitchFamily="18" charset="0"/>
              </a:rPr>
              <a:t>, la </a:t>
            </a:r>
            <a:r>
              <a:rPr lang="en-GB" sz="2400" dirty="0" err="1">
                <a:latin typeface="Constantia" panose="02030602050306030303" pitchFamily="18" charset="0"/>
              </a:rPr>
              <a:t>grupurile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etnice</a:t>
            </a:r>
            <a:r>
              <a:rPr lang="en-GB" sz="2400" dirty="0">
                <a:latin typeface="Constantia" panose="02030602050306030303" pitchFamily="18" charset="0"/>
              </a:rPr>
              <a:t> care nu au </a:t>
            </a:r>
            <a:r>
              <a:rPr lang="en-GB" sz="2400" dirty="0" err="1">
                <a:latin typeface="Constantia" panose="02030602050306030303" pitchFamily="18" charset="0"/>
              </a:rPr>
              <a:t>auzit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niciodată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Evanghelia</a:t>
            </a:r>
            <a:r>
              <a:rPr lang="en-GB" sz="2400" dirty="0" smtClean="0">
                <a:latin typeface="Constantia" panose="02030602050306030303" pitchFamily="18" charset="0"/>
              </a:rPr>
              <a:t>!</a:t>
            </a:r>
            <a:endParaRPr lang="ro-RO" sz="2400" dirty="0" smtClean="0">
              <a:latin typeface="Constantia" panose="020306020503060303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nstantia" panose="02030602050306030303" pitchFamily="18" charset="0"/>
            </a:endParaRPr>
          </a:p>
          <a:p>
            <a:r>
              <a:rPr lang="en-GB" sz="2400" b="1" dirty="0" smtClean="0">
                <a:latin typeface="Constantia" panose="02030602050306030303" pitchFamily="18" charset="0"/>
              </a:rPr>
              <a:t>Motto:</a:t>
            </a:r>
            <a:r>
              <a:rPr lang="ro-RO" sz="2400" b="1" dirty="0">
                <a:latin typeface="Constantia" panose="02030602050306030303" pitchFamily="18" charset="0"/>
              </a:rPr>
              <a:t> </a:t>
            </a:r>
            <a:r>
              <a:rPr lang="ro-RO" sz="2400" dirty="0">
                <a:latin typeface="Constantia" panose="02030602050306030303" pitchFamily="18" charset="0"/>
              </a:rPr>
              <a:t>Ci voi veți primi o putere, când Se va coborî Duhul Sfânt peste voi, și-Mi </a:t>
            </a:r>
            <a:r>
              <a:rPr lang="ro-RO" sz="2400" dirty="0" smtClean="0">
                <a:latin typeface="Constantia" panose="02030602050306030303" pitchFamily="18" charset="0"/>
              </a:rPr>
              <a:t>veți fi </a:t>
            </a:r>
            <a:r>
              <a:rPr lang="ro-RO" sz="2400" dirty="0">
                <a:latin typeface="Constantia" panose="02030602050306030303" pitchFamily="18" charset="0"/>
              </a:rPr>
              <a:t>martori în Ierusalim, în toată Iudeea, în Samaria și până la marginile pământului</a:t>
            </a:r>
            <a:r>
              <a:rPr lang="ro-RO" sz="2400" dirty="0" smtClean="0">
                <a:latin typeface="Constantia" panose="02030602050306030303" pitchFamily="18" charset="0"/>
              </a:rPr>
              <a:t>. </a:t>
            </a:r>
            <a:r>
              <a:rPr lang="ro-RO" sz="2400" b="1" dirty="0" smtClean="0">
                <a:latin typeface="Constantia" panose="02030602050306030303" pitchFamily="18" charset="0"/>
              </a:rPr>
              <a:t>Faptele </a:t>
            </a:r>
            <a:r>
              <a:rPr lang="ro-RO" sz="2400" b="1" dirty="0">
                <a:latin typeface="Constantia" panose="02030602050306030303" pitchFamily="18" charset="0"/>
              </a:rPr>
              <a:t>Apostolilor 1:8</a:t>
            </a:r>
            <a:endParaRPr lang="en-GB" sz="24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442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970" y="304800"/>
            <a:ext cx="1007631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3200" dirty="0" err="1" smtClean="0">
                <a:latin typeface="Constantia" panose="02030602050306030303" pitchFamily="18" charset="0"/>
              </a:rPr>
              <a:t>Proiectul</a:t>
            </a:r>
            <a:r>
              <a:rPr lang="en-GB" sz="3200" dirty="0" smtClean="0">
                <a:latin typeface="Constantia" panose="02030602050306030303" pitchFamily="18" charset="0"/>
              </a:rPr>
              <a:t> Rom</a:t>
            </a:r>
            <a:r>
              <a:rPr lang="ro-RO" sz="3200" dirty="0" smtClean="0">
                <a:latin typeface="Constantia" panose="02030602050306030303" pitchFamily="18" charset="0"/>
              </a:rPr>
              <a:t>ânia 100%</a:t>
            </a:r>
          </a:p>
          <a:p>
            <a:pPr>
              <a:lnSpc>
                <a:spcPct val="90000"/>
              </a:lnSpc>
            </a:pPr>
            <a:r>
              <a:rPr lang="ro-RO" sz="4000" b="1" dirty="0" smtClean="0">
                <a:latin typeface="Constantia" panose="02030602050306030303" pitchFamily="18" charset="0"/>
              </a:rPr>
              <a:t>Revărsarea </a:t>
            </a:r>
            <a:r>
              <a:rPr lang="ro-RO" sz="4000" b="1" dirty="0">
                <a:latin typeface="Constantia" panose="02030602050306030303" pitchFamily="18" charset="0"/>
              </a:rPr>
              <a:t>Duhului </a:t>
            </a:r>
            <a:r>
              <a:rPr lang="ro-RO" sz="4000" b="1" dirty="0" smtClean="0">
                <a:latin typeface="Constantia" panose="02030602050306030303" pitchFamily="18" charset="0"/>
              </a:rPr>
              <a:t>Sfânt peste </a:t>
            </a:r>
            <a:r>
              <a:rPr lang="ro-RO" sz="4000" b="1" dirty="0">
                <a:latin typeface="Constantia" panose="02030602050306030303" pitchFamily="18" charset="0"/>
              </a:rPr>
              <a:t>România</a:t>
            </a:r>
            <a:endParaRPr lang="en-GB" sz="4000" b="1" dirty="0">
              <a:latin typeface="Constantia" panose="0203060205030603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3376" y="2025270"/>
            <a:ext cx="74115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nstantia" panose="02030602050306030303" pitchFamily="18" charset="0"/>
              </a:rPr>
              <a:t>Evanghelizarea este posibilă și dă </a:t>
            </a:r>
            <a:r>
              <a:rPr lang="ro-RO" sz="2400" dirty="0" smtClean="0">
                <a:latin typeface="Constantia" panose="02030602050306030303" pitchFamily="18" charset="0"/>
              </a:rPr>
              <a:t>roade doar </a:t>
            </a:r>
            <a:r>
              <a:rPr lang="ro-RO" sz="2400" dirty="0">
                <a:latin typeface="Constantia" panose="02030602050306030303" pitchFamily="18" charset="0"/>
              </a:rPr>
              <a:t>atunci când suntem călăuziți </a:t>
            </a:r>
            <a:r>
              <a:rPr lang="ro-RO" sz="2400" dirty="0" smtClean="0">
                <a:latin typeface="Constantia" panose="02030602050306030303" pitchFamily="18" charset="0"/>
              </a:rPr>
              <a:t>de puterea </a:t>
            </a:r>
            <a:r>
              <a:rPr lang="ro-RO" sz="2400" dirty="0">
                <a:latin typeface="Constantia" panose="02030602050306030303" pitchFamily="18" charset="0"/>
              </a:rPr>
              <a:t>promisă Bisericii. Trăim </a:t>
            </a:r>
            <a:r>
              <a:rPr lang="ro-RO" sz="2400" dirty="0" smtClean="0">
                <a:latin typeface="Constantia" panose="02030602050306030303" pitchFamily="18" charset="0"/>
              </a:rPr>
              <a:t>vremea din </a:t>
            </a:r>
            <a:r>
              <a:rPr lang="ro-RO" sz="2400" dirty="0">
                <a:latin typeface="Constantia" panose="02030602050306030303" pitchFamily="18" charset="0"/>
              </a:rPr>
              <a:t>urmă, când Duhul Sfânt are </a:t>
            </a:r>
            <a:r>
              <a:rPr lang="ro-RO" sz="2400" dirty="0" smtClean="0">
                <a:latin typeface="Constantia" panose="02030602050306030303" pitchFamily="18" charset="0"/>
              </a:rPr>
              <a:t>scopuri mărețe </a:t>
            </a:r>
            <a:r>
              <a:rPr lang="ro-RO" sz="2400" dirty="0">
                <a:latin typeface="Constantia" panose="02030602050306030303" pitchFamily="18" charset="0"/>
              </a:rPr>
              <a:t>în zidirea Împărăției</a:t>
            </a:r>
            <a:r>
              <a:rPr lang="ro-RO" sz="2400" dirty="0" smtClean="0">
                <a:latin typeface="Constantia" panose="02030602050306030303" pitchFamily="18" charset="0"/>
              </a:rPr>
              <a:t>.</a:t>
            </a:r>
          </a:p>
          <a:p>
            <a:r>
              <a:rPr lang="en-GB" sz="2400" b="1" dirty="0">
                <a:latin typeface="Constantia" panose="02030602050306030303" pitchFamily="18" charset="0"/>
              </a:rPr>
              <a:t>Motive de </a:t>
            </a:r>
            <a:r>
              <a:rPr lang="en-GB" sz="2400" b="1" dirty="0" err="1">
                <a:latin typeface="Constantia" panose="02030602050306030303" pitchFamily="18" charset="0"/>
              </a:rPr>
              <a:t>rugăciune</a:t>
            </a:r>
            <a:r>
              <a:rPr lang="en-GB" sz="2400" b="1" dirty="0">
                <a:latin typeface="Constantia" panose="02030602050306030303" pitchFamily="18" charset="0"/>
              </a:rPr>
              <a:t>: </a:t>
            </a:r>
            <a:endParaRPr lang="ro-RO" sz="2400" b="1" dirty="0" smtClean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Constantia" panose="02030602050306030303" pitchFamily="18" charset="0"/>
              </a:rPr>
              <a:t>Pentru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oameni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plini</a:t>
            </a:r>
            <a:r>
              <a:rPr lang="en-GB" sz="2400" dirty="0">
                <a:latin typeface="Constantia" panose="02030602050306030303" pitchFamily="18" charset="0"/>
              </a:rPr>
              <a:t> de </a:t>
            </a:r>
            <a:r>
              <a:rPr lang="en-GB" sz="2400" dirty="0" err="1" smtClean="0">
                <a:latin typeface="Constantia" panose="02030602050306030303" pitchFamily="18" charset="0"/>
              </a:rPr>
              <a:t>puterea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 smtClean="0">
                <a:latin typeface="Constantia" panose="02030602050306030303" pitchFamily="18" charset="0"/>
              </a:rPr>
              <a:t>Duhului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Sfânt</a:t>
            </a:r>
            <a:r>
              <a:rPr lang="en-GB" sz="2400" dirty="0">
                <a:latin typeface="Constantia" panose="02030602050306030303" pitchFamily="18" charset="0"/>
              </a:rPr>
              <a:t> care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 smtClean="0">
                <a:latin typeface="Constantia" panose="02030602050306030303" pitchFamily="18" charset="0"/>
              </a:rPr>
              <a:t>răspândească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 smtClean="0">
                <a:latin typeface="Constantia" panose="02030602050306030303" pitchFamily="18" charset="0"/>
              </a:rPr>
              <a:t>Evanghelia</a:t>
            </a:r>
            <a:r>
              <a:rPr lang="en-GB" sz="2400" dirty="0" smtClean="0">
                <a:latin typeface="Constantia" panose="02030602050306030303" pitchFamily="18" charset="0"/>
              </a:rPr>
              <a:t>.</a:t>
            </a:r>
            <a:endParaRPr lang="ro-RO" sz="2400" dirty="0" smtClean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Constantia" panose="02030602050306030303" pitchFamily="18" charset="0"/>
              </a:rPr>
              <a:t>Dumnezeul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ridice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oameni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smtClean="0">
                <a:latin typeface="Constantia" panose="02030602050306030303" pitchFamily="18" charset="0"/>
              </a:rPr>
              <a:t>cu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 smtClean="0">
                <a:latin typeface="Constantia" panose="02030602050306030303" pitchFamily="18" charset="0"/>
              </a:rPr>
              <a:t>înțelepciune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și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înzestrați</a:t>
            </a:r>
            <a:r>
              <a:rPr lang="en-GB" sz="2400" dirty="0">
                <a:latin typeface="Constantia" panose="02030602050306030303" pitchFamily="18" charset="0"/>
              </a:rPr>
              <a:t> cu </a:t>
            </a:r>
            <a:r>
              <a:rPr lang="en-GB" sz="2400" dirty="0" err="1" smtClean="0">
                <a:latin typeface="Constantia" panose="02030602050306030303" pitchFamily="18" charset="0"/>
              </a:rPr>
              <a:t>daruri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 smtClean="0">
                <a:latin typeface="Constantia" panose="02030602050306030303" pitchFamily="18" charset="0"/>
              </a:rPr>
              <a:t>sfinte</a:t>
            </a:r>
            <a:r>
              <a:rPr lang="en-GB" sz="2400" dirty="0" smtClean="0">
                <a:latin typeface="Constantia" panose="02030602050306030303" pitchFamily="18" charset="0"/>
              </a:rPr>
              <a:t>.</a:t>
            </a:r>
            <a:endParaRPr lang="ro-RO" sz="2400" dirty="0" smtClean="0">
              <a:latin typeface="Constantia" panose="0203060205030603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Constantia" panose="02030602050306030303" pitchFamily="18" charset="0"/>
              </a:rPr>
              <a:t>Mijlocim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pentru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trezire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spirituală</a:t>
            </a:r>
            <a:r>
              <a:rPr lang="en-GB" sz="2400" dirty="0">
                <a:latin typeface="Constantia" panose="02030602050306030303" pitchFamily="18" charset="0"/>
              </a:rPr>
              <a:t> </a:t>
            </a:r>
            <a:r>
              <a:rPr lang="en-GB" sz="2400" dirty="0" err="1" smtClean="0">
                <a:latin typeface="Constantia" panose="02030602050306030303" pitchFamily="18" charset="0"/>
              </a:rPr>
              <a:t>în</a:t>
            </a:r>
            <a:r>
              <a:rPr lang="ro-RO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 smtClean="0">
                <a:latin typeface="Constantia" panose="02030602050306030303" pitchFamily="18" charset="0"/>
              </a:rPr>
              <a:t>țara</a:t>
            </a:r>
            <a:r>
              <a:rPr lang="en-GB" sz="2400" dirty="0" smtClean="0">
                <a:latin typeface="Constantia" panose="02030602050306030303" pitchFamily="18" charset="0"/>
              </a:rPr>
              <a:t> </a:t>
            </a:r>
            <a:r>
              <a:rPr lang="en-GB" sz="2400" dirty="0" err="1">
                <a:latin typeface="Constantia" panose="02030602050306030303" pitchFamily="18" charset="0"/>
              </a:rPr>
              <a:t>noastră</a:t>
            </a:r>
            <a:r>
              <a:rPr lang="en-GB" sz="2400" dirty="0">
                <a:latin typeface="Constantia" panose="02030602050306030303" pitchFamily="18" charset="0"/>
              </a:rPr>
              <a:t>.</a:t>
            </a:r>
            <a:endParaRPr lang="ro-RO" sz="2400" dirty="0" smtClean="0">
              <a:latin typeface="Constantia" panose="0203060205030603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4" y="2432197"/>
            <a:ext cx="3963191" cy="29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64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 Map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heme1 Map" id="{2ADCF2F8-6A83-4891-9E91-5FB008385290}" vid="{7185CB27-4925-4CB3-9723-8A89D4A6BC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Map</Template>
  <TotalTime>45</TotalTime>
  <Words>309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Constantia</vt:lpstr>
      <vt:lpstr>Theme1 Map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APME</dc:creator>
  <cp:lastModifiedBy>RePack by Diakov</cp:lastModifiedBy>
  <cp:revision>15</cp:revision>
  <dcterms:created xsi:type="dcterms:W3CDTF">2019-05-08T05:40:17Z</dcterms:created>
  <dcterms:modified xsi:type="dcterms:W3CDTF">2021-05-04T06:36:00Z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