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26.07.2021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5" y="1660742"/>
            <a:ext cx="5304771" cy="353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>
                <a:latin typeface="Constantia" panose="02030602050306030303" pitchFamily="18" charset="0"/>
              </a:rPr>
              <a:t>1 august</a:t>
            </a:r>
            <a:endParaRPr lang="en-GB" sz="3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4000" b="1" dirty="0" smtClean="0">
                <a:latin typeface="Constantia" panose="02030602050306030303" pitchFamily="18" charset="0"/>
              </a:rPr>
              <a:t>George &amp; Georgiana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658" y="1660742"/>
            <a:ext cx="542108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err="1" smtClean="0">
                <a:latin typeface="Constantia" panose="02030602050306030303" pitchFamily="18" charset="0"/>
              </a:rPr>
              <a:t>Împreună</a:t>
            </a:r>
            <a:r>
              <a:rPr lang="en-GB" sz="2300" b="1" dirty="0" smtClean="0">
                <a:latin typeface="Constantia" panose="02030602050306030303" pitchFamily="18" charset="0"/>
              </a:rPr>
              <a:t> </a:t>
            </a:r>
            <a:r>
              <a:rPr lang="en-GB" sz="2300" b="1" dirty="0">
                <a:latin typeface="Constantia" panose="02030602050306030303" pitchFamily="18" charset="0"/>
              </a:rPr>
              <a:t>cu </a:t>
            </a:r>
            <a:r>
              <a:rPr lang="en-GB" sz="2300" b="1" dirty="0" err="1">
                <a:latin typeface="Constantia" panose="02030602050306030303" pitchFamily="18" charset="0"/>
              </a:rPr>
              <a:t>copiii</a:t>
            </a:r>
            <a:r>
              <a:rPr lang="en-GB" sz="2300" b="1" dirty="0">
                <a:latin typeface="Constantia" panose="02030602050306030303" pitchFamily="18" charset="0"/>
              </a:rPr>
              <a:t>: </a:t>
            </a:r>
            <a:r>
              <a:rPr lang="en-GB" sz="2300" dirty="0">
                <a:latin typeface="Constantia" panose="02030602050306030303" pitchFamily="18" charset="0"/>
              </a:rPr>
              <a:t>Aida, Paul &amp; Mateo </a:t>
            </a:r>
          </a:p>
          <a:p>
            <a:r>
              <a:rPr lang="en-GB" sz="2300" b="1" dirty="0" err="1">
                <a:latin typeface="Constantia" panose="02030602050306030303" pitchFamily="18" charset="0"/>
              </a:rPr>
              <a:t>Slujesc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într</a:t>
            </a:r>
            <a:r>
              <a:rPr lang="en-GB" sz="2300" dirty="0">
                <a:latin typeface="Constantia" panose="02030602050306030303" pitchFamily="18" charset="0"/>
              </a:rPr>
              <a:t>-o </a:t>
            </a:r>
            <a:r>
              <a:rPr lang="en-GB" sz="2300" dirty="0" err="1">
                <a:latin typeface="Constantia" panose="02030602050306030303" pitchFamily="18" charset="0"/>
              </a:rPr>
              <a:t>țară</a:t>
            </a:r>
            <a:r>
              <a:rPr lang="en-GB" sz="2300" dirty="0">
                <a:latin typeface="Constantia" panose="02030602050306030303" pitchFamily="18" charset="0"/>
              </a:rPr>
              <a:t> din Africa de Vest </a:t>
            </a:r>
          </a:p>
          <a:p>
            <a:r>
              <a:rPr lang="en-GB" sz="2300" b="1" dirty="0" err="1" smtClean="0">
                <a:latin typeface="Constantia" panose="02030602050306030303" pitchFamily="18" charset="0"/>
              </a:rPr>
              <a:t>Trimi</a:t>
            </a:r>
            <a:r>
              <a:rPr lang="ro-RO" sz="2300" b="1" dirty="0" smtClean="0">
                <a:latin typeface="Constantia" panose="02030602050306030303" pitchFamily="18" charset="0"/>
              </a:rPr>
              <a:t>și</a:t>
            </a:r>
            <a:r>
              <a:rPr lang="en-GB" sz="2300" b="1" dirty="0" smtClean="0">
                <a:latin typeface="Constantia" panose="02030602050306030303" pitchFamily="18" charset="0"/>
              </a:rPr>
              <a:t> </a:t>
            </a:r>
            <a:r>
              <a:rPr lang="en-GB" sz="2300" b="1" dirty="0">
                <a:latin typeface="Constantia" panose="02030602050306030303" pitchFamily="18" charset="0"/>
              </a:rPr>
              <a:t>de </a:t>
            </a:r>
            <a:r>
              <a:rPr lang="en-GB" sz="2300" dirty="0" err="1">
                <a:latin typeface="Constantia" panose="02030602050306030303" pitchFamily="18" charset="0"/>
              </a:rPr>
              <a:t>Biserica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i="1" dirty="0">
                <a:latin typeface="Constantia" panose="02030602050306030303" pitchFamily="18" charset="0"/>
              </a:rPr>
              <a:t>Logos </a:t>
            </a:r>
            <a:r>
              <a:rPr lang="en-GB" sz="2300" dirty="0">
                <a:latin typeface="Constantia" panose="02030602050306030303" pitchFamily="18" charset="0"/>
              </a:rPr>
              <a:t>din </a:t>
            </a:r>
            <a:r>
              <a:rPr lang="en-GB" sz="2300" dirty="0" err="1">
                <a:latin typeface="Constantia" panose="02030602050306030303" pitchFamily="18" charset="0"/>
              </a:rPr>
              <a:t>Cluj</a:t>
            </a:r>
            <a:r>
              <a:rPr lang="en-GB" sz="2300" dirty="0">
                <a:latin typeface="Constantia" panose="02030602050306030303" pitchFamily="18" charset="0"/>
              </a:rPr>
              <a:t>- </a:t>
            </a:r>
            <a:r>
              <a:rPr lang="en-GB" sz="2300" dirty="0" err="1">
                <a:latin typeface="Constantia" panose="02030602050306030303" pitchFamily="18" charset="0"/>
              </a:rPr>
              <a:t>Napoca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</a:p>
          <a:p>
            <a:r>
              <a:rPr lang="en-GB" sz="2300" b="1" dirty="0" err="1">
                <a:latin typeface="Constantia" panose="02030602050306030303" pitchFamily="18" charset="0"/>
              </a:rPr>
              <a:t>Începând</a:t>
            </a:r>
            <a:r>
              <a:rPr lang="en-GB" sz="2300" b="1" dirty="0">
                <a:latin typeface="Constantia" panose="02030602050306030303" pitchFamily="18" charset="0"/>
              </a:rPr>
              <a:t> din </a:t>
            </a:r>
            <a:r>
              <a:rPr lang="en-GB" sz="2300" dirty="0">
                <a:latin typeface="Constantia" panose="02030602050306030303" pitchFamily="18" charset="0"/>
              </a:rPr>
              <a:t>1998 George | 2007 Georgiana [</a:t>
            </a:r>
            <a:r>
              <a:rPr lang="en-GB" sz="2300" dirty="0" err="1">
                <a:latin typeface="Constantia" panose="02030602050306030303" pitchFamily="18" charset="0"/>
              </a:rPr>
              <a:t>timp</a:t>
            </a:r>
            <a:r>
              <a:rPr lang="en-GB" sz="2300" dirty="0">
                <a:latin typeface="Constantia" panose="02030602050306030303" pitchFamily="18" charset="0"/>
              </a:rPr>
              <a:t> de </a:t>
            </a:r>
            <a:r>
              <a:rPr lang="en-GB" sz="2300" dirty="0" err="1">
                <a:latin typeface="Constantia" panose="02030602050306030303" pitchFamily="18" charset="0"/>
              </a:rPr>
              <a:t>mai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mulți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ani</a:t>
            </a:r>
            <a:r>
              <a:rPr lang="en-GB" sz="2300" dirty="0">
                <a:latin typeface="Constantia" panose="02030602050306030303" pitchFamily="18" charset="0"/>
              </a:rPr>
              <a:t> au </a:t>
            </a:r>
            <a:r>
              <a:rPr lang="en-GB" sz="2300" dirty="0" err="1">
                <a:latin typeface="Constantia" panose="02030602050306030303" pitchFamily="18" charset="0"/>
              </a:rPr>
              <a:t>slujit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într</a:t>
            </a:r>
            <a:r>
              <a:rPr lang="en-GB" sz="2300" dirty="0">
                <a:latin typeface="Constantia" panose="02030602050306030303" pitchFamily="18" charset="0"/>
              </a:rPr>
              <a:t>-o </a:t>
            </a:r>
            <a:r>
              <a:rPr lang="en-GB" sz="2300" dirty="0" err="1">
                <a:latin typeface="Constantia" panose="02030602050306030303" pitchFamily="18" charset="0"/>
              </a:rPr>
              <a:t>țară</a:t>
            </a:r>
            <a:r>
              <a:rPr lang="en-GB" sz="2300" dirty="0">
                <a:latin typeface="Constantia" panose="02030602050306030303" pitchFamily="18" charset="0"/>
              </a:rPr>
              <a:t> din Asia </a:t>
            </a:r>
            <a:r>
              <a:rPr lang="en-GB" sz="2300" dirty="0" err="1">
                <a:latin typeface="Constantia" panose="02030602050306030303" pitchFamily="18" charset="0"/>
              </a:rPr>
              <a:t>Centrală</a:t>
            </a:r>
            <a:r>
              <a:rPr lang="en-GB" sz="2300" dirty="0">
                <a:latin typeface="Constantia" panose="02030602050306030303" pitchFamily="18" charset="0"/>
              </a:rPr>
              <a:t>] </a:t>
            </a:r>
          </a:p>
          <a:p>
            <a:r>
              <a:rPr lang="en-GB" sz="2300" b="1" dirty="0">
                <a:latin typeface="Constantia" panose="02030602050306030303" pitchFamily="18" charset="0"/>
              </a:rPr>
              <a:t>Se </a:t>
            </a:r>
            <a:r>
              <a:rPr lang="en-GB" sz="2300" b="1" dirty="0" err="1">
                <a:latin typeface="Constantia" panose="02030602050306030303" pitchFamily="18" charset="0"/>
              </a:rPr>
              <a:t>implică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în</a:t>
            </a:r>
            <a:r>
              <a:rPr lang="en-GB" sz="2300" b="1" dirty="0">
                <a:latin typeface="Constantia" panose="02030602050306030303" pitchFamily="18" charset="0"/>
              </a:rPr>
              <a:t>: </a:t>
            </a:r>
            <a:endParaRPr lang="en-GB" sz="23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Managementul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unui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spital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misionar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Terapie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psihologică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pentru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copii</a:t>
            </a:r>
            <a:r>
              <a:rPr lang="en-GB" sz="2300" dirty="0">
                <a:latin typeface="Constantia" panose="02030602050306030303" pitchFamily="18" charset="0"/>
              </a:rPr>
              <a:t> cu </a:t>
            </a:r>
            <a:r>
              <a:rPr lang="en-GB" sz="2300" dirty="0" err="1">
                <a:latin typeface="Constantia" panose="02030602050306030303" pitchFamily="18" charset="0"/>
              </a:rPr>
              <a:t>dizabilități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latin typeface="Constantia" panose="02030602050306030303" pitchFamily="18" charset="0"/>
              </a:rPr>
              <a:t>Coordonare</a:t>
            </a:r>
            <a:r>
              <a:rPr lang="en-GB" sz="2300" dirty="0">
                <a:latin typeface="Constantia" panose="02030602050306030303" pitchFamily="18" charset="0"/>
              </a:rPr>
              <a:t> </a:t>
            </a:r>
            <a:r>
              <a:rPr lang="en-GB" sz="2300" dirty="0" err="1">
                <a:latin typeface="Constantia" panose="02030602050306030303" pitchFamily="18" charset="0"/>
              </a:rPr>
              <a:t>zonală</a:t>
            </a:r>
            <a:r>
              <a:rPr lang="en-GB" sz="2300" dirty="0">
                <a:latin typeface="Constantia" panose="02030602050306030303" pitchFamily="18" charset="0"/>
              </a:rPr>
              <a:t> a </a:t>
            </a:r>
            <a:r>
              <a:rPr lang="en-GB" sz="2300" dirty="0" err="1">
                <a:latin typeface="Constantia" panose="02030602050306030303" pitchFamily="18" charset="0"/>
              </a:rPr>
              <a:t>misionarilor</a:t>
            </a:r>
            <a:r>
              <a:rPr lang="en-GB" sz="2300" dirty="0">
                <a:latin typeface="Constantia" panose="02030602050306030303" pitchFamily="18" charset="0"/>
              </a:rPr>
              <a:t> APME 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26" y="1046746"/>
            <a:ext cx="66309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Înțelepciune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răbdare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deciziile</a:t>
            </a:r>
            <a:r>
              <a:rPr lang="en-GB" sz="2400" dirty="0">
                <a:latin typeface="Constantia" panose="02030602050306030303" pitchFamily="18" charset="0"/>
              </a:rPr>
              <a:t> legate de </a:t>
            </a:r>
            <a:r>
              <a:rPr lang="en-GB" sz="2400" dirty="0" err="1">
                <a:latin typeface="Constantia" panose="02030602050306030303" pitchFamily="18" charset="0"/>
              </a:rPr>
              <a:t>conducerea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spitalului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Pentru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pacienții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beneficiază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tratament</a:t>
            </a:r>
            <a:r>
              <a:rPr lang="en-GB" sz="2400" dirty="0">
                <a:latin typeface="Constantia" panose="02030602050306030303" pitchFamily="18" charset="0"/>
              </a:rPr>
              <a:t> - ca </a:t>
            </a:r>
            <a:r>
              <a:rPr lang="en-GB" sz="2400" dirty="0" err="1">
                <a:latin typeface="Constantia" panose="02030602050306030303" pitchFamily="18" charset="0"/>
              </a:rPr>
              <a:t>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răspundă</a:t>
            </a:r>
            <a:r>
              <a:rPr lang="en-GB" sz="2400" dirty="0">
                <a:latin typeface="Constantia" panose="02030602050306030303" pitchFamily="18" charset="0"/>
              </a:rPr>
              <a:t> la </a:t>
            </a:r>
            <a:r>
              <a:rPr lang="en-GB" sz="2400" dirty="0" err="1">
                <a:latin typeface="Constantia" panose="02030602050306030303" pitchFamily="18" charset="0"/>
              </a:rPr>
              <a:t>Evanghelie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Pentru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protecție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condiții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securitate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precară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cauzată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terorismul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islamic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dirty="0" err="1">
                <a:latin typeface="Constantia" panose="02030602050306030303" pitchFamily="18" charset="0"/>
              </a:rPr>
              <a:t>Viitorul</a:t>
            </a:r>
            <a:r>
              <a:rPr lang="en-GB" sz="2400" dirty="0">
                <a:latin typeface="Constantia" panose="02030602050306030303" pitchFamily="18" charset="0"/>
              </a:rPr>
              <a:t> e la </a:t>
            </a:r>
            <a:r>
              <a:rPr lang="en-GB" sz="2400" dirty="0" err="1">
                <a:latin typeface="Constantia" panose="02030602050306030303" pitchFamily="18" charset="0"/>
              </a:rPr>
              <a:t>fel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luminos</a:t>
            </a:r>
            <a:r>
              <a:rPr lang="en-GB" sz="2400" dirty="0">
                <a:latin typeface="Constantia" panose="02030602050306030303" pitchFamily="18" charset="0"/>
              </a:rPr>
              <a:t> ca </a:t>
            </a:r>
            <a:r>
              <a:rPr lang="en-GB" sz="2400" dirty="0" err="1">
                <a:latin typeface="Constantia" panose="02030602050306030303" pitchFamily="18" charset="0"/>
              </a:rPr>
              <a:t>promisiunile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Dumnezeu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  <a:r>
              <a:rPr lang="en-GB" sz="2400" b="1" dirty="0">
                <a:latin typeface="Constantia" panose="02030602050306030303" pitchFamily="18" charset="0"/>
              </a:rPr>
              <a:t>William Carey </a:t>
            </a:r>
            <a:endParaRPr lang="en-GB" sz="24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55" y="1046746"/>
            <a:ext cx="5443944" cy="408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827" y="5260208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Africa de Vest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928551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</a:t>
            </a:r>
            <a:r>
              <a:rPr lang="ro-RO" sz="3200" dirty="0" smtClean="0">
                <a:latin typeface="Constantia" panose="02030602050306030303" pitchFamily="18" charset="0"/>
              </a:rPr>
              <a:t>%</a:t>
            </a:r>
          </a:p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Județele cel mai puțin evanghelizate din România:</a:t>
            </a:r>
            <a:endParaRPr lang="en-GB" sz="40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Argeș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5686" y="1394329"/>
            <a:ext cx="78485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nstantia" panose="02030602050306030303" pitchFamily="18" charset="0"/>
              </a:rPr>
              <a:t>Este </a:t>
            </a:r>
            <a:r>
              <a:rPr lang="en-GB" sz="2400" dirty="0" err="1">
                <a:latin typeface="Constantia" panose="02030602050306030303" pitchFamily="18" charset="0"/>
              </a:rPr>
              <a:t>județul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regiunea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Muntenia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cunoscut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Pite</a:t>
            </a:r>
            <a:r>
              <a:rPr lang="en-GB" sz="2400" dirty="0" err="1">
                <a:latin typeface="Constantia" panose="02030602050306030303" pitchFamily="18" charset="0"/>
              </a:rPr>
              <a:t>ș</a:t>
            </a:r>
            <a:r>
              <a:rPr lang="en-GB" sz="2400" b="1" dirty="0" err="1">
                <a:latin typeface="Constantia" panose="02030602050306030303" pitchFamily="18" charset="0"/>
              </a:rPr>
              <a:t>ti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Curtea</a:t>
            </a:r>
            <a:r>
              <a:rPr lang="en-GB" sz="2400" b="1" dirty="0">
                <a:latin typeface="Constantia" panose="02030602050306030303" pitchFamily="18" charset="0"/>
              </a:rPr>
              <a:t> de </a:t>
            </a:r>
            <a:r>
              <a:rPr lang="en-GB" sz="2400" b="1" dirty="0" err="1">
                <a:latin typeface="Constantia" panose="02030602050306030303" pitchFamily="18" charset="0"/>
              </a:rPr>
              <a:t>Argeș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barajul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Vidraru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începutul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faimosului</a:t>
            </a:r>
            <a:r>
              <a:rPr lang="en-GB" sz="2400" dirty="0">
                <a:latin typeface="Constantia" panose="02030602050306030303" pitchFamily="18" charset="0"/>
              </a:rPr>
              <a:t> drum </a:t>
            </a:r>
            <a:r>
              <a:rPr lang="en-GB" sz="2400" dirty="0" err="1">
                <a:latin typeface="Constantia" panose="02030602050306030303" pitchFamily="18" charset="0"/>
              </a:rPr>
              <a:t>Transfăgărășan</a:t>
            </a:r>
            <a:r>
              <a:rPr lang="en-GB" sz="2400" dirty="0">
                <a:latin typeface="Constantia" panose="02030602050306030303" pitchFamily="18" charset="0"/>
              </a:rPr>
              <a:t> [zona </a:t>
            </a:r>
            <a:r>
              <a:rPr lang="en-GB" sz="2400" dirty="0" err="1">
                <a:latin typeface="Constantia" panose="02030602050306030303" pitchFamily="18" charset="0"/>
              </a:rPr>
              <a:t>sudică</a:t>
            </a:r>
            <a:r>
              <a:rPr lang="en-GB" sz="2400" dirty="0">
                <a:latin typeface="Constantia" panose="02030602050306030303" pitchFamily="18" charset="0"/>
              </a:rPr>
              <a:t>]. </a:t>
            </a:r>
          </a:p>
          <a:p>
            <a:r>
              <a:rPr lang="en-GB" sz="2400" dirty="0" err="1">
                <a:latin typeface="Constantia" panose="02030602050306030303" pitchFamily="18" charset="0"/>
              </a:rPr>
              <a:t>Municipiul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Pitești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are </a:t>
            </a:r>
            <a:r>
              <a:rPr lang="en-GB" sz="2400" dirty="0" err="1">
                <a:latin typeface="Constantia" panose="02030602050306030303" pitchFamily="18" charset="0"/>
              </a:rPr>
              <a:t>legătură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directă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>
                <a:latin typeface="Constantia" panose="02030602050306030303" pitchFamily="18" charset="0"/>
              </a:rPr>
              <a:t>municipiul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București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prin</a:t>
            </a:r>
            <a:r>
              <a:rPr lang="en-GB" sz="2400" dirty="0">
                <a:latin typeface="Constantia" panose="02030602050306030303" pitchFamily="18" charset="0"/>
              </a:rPr>
              <a:t> Autostrada A1</a:t>
            </a:r>
            <a:r>
              <a:rPr lang="en-GB" sz="2400" dirty="0" smtClean="0">
                <a:latin typeface="Constantia" panose="02030602050306030303" pitchFamily="18" charset="0"/>
              </a:rPr>
              <a:t>.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Plantarea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Ștefăne</a:t>
            </a:r>
            <a:r>
              <a:rPr lang="en-GB" sz="2400" dirty="0" err="1">
                <a:latin typeface="Constantia" panose="02030602050306030303" pitchFamily="18" charset="0"/>
              </a:rPr>
              <a:t>ș</a:t>
            </a:r>
            <a:r>
              <a:rPr lang="en-GB" sz="2400" b="1" dirty="0" err="1">
                <a:latin typeface="Constantia" panose="02030602050306030303" pitchFamily="18" charset="0"/>
              </a:rPr>
              <a:t>ti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Topoloveni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Costești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dar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comunele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Bascov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Călinești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nstantia" panose="02030602050306030303" pitchFamily="18" charset="0"/>
              </a:rPr>
              <a:t>Dezvoltarea și consolidarea lucrării în bisericile din județ.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Mobilizarea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slujitori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evanghelizare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județ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Deschiderea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oamenilor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față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Cuvântul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Dumnezeu</a:t>
            </a:r>
            <a:r>
              <a:rPr lang="en-GB" sz="2400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4" y="2432197"/>
            <a:ext cx="3963192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34</TotalTime>
  <Words>229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8</cp:revision>
  <dcterms:created xsi:type="dcterms:W3CDTF">2019-05-08T05:40:17Z</dcterms:created>
  <dcterms:modified xsi:type="dcterms:W3CDTF">2021-07-26T07:22:36Z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