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5" y="1660742"/>
            <a:ext cx="5304771" cy="353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smtClean="0">
                <a:latin typeface="Constantia" panose="02030602050306030303" pitchFamily="18" charset="0"/>
              </a:rPr>
              <a:t>22</a:t>
            </a:r>
            <a:r>
              <a:rPr lang="en-GB" sz="3200" smtClean="0">
                <a:latin typeface="Constantia" panose="02030602050306030303" pitchFamily="18" charset="0"/>
              </a:rPr>
              <a:t> </a:t>
            </a:r>
            <a:r>
              <a:rPr lang="en-GB" sz="3200" dirty="0" smtClean="0">
                <a:latin typeface="Constantia" panose="02030602050306030303" pitchFamily="18" charset="0"/>
              </a:rPr>
              <a:t>august</a:t>
            </a: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Amos &amp; Thea*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658" y="1660742"/>
            <a:ext cx="5421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onstantia" panose="02030602050306030303" pitchFamily="18" charset="0"/>
              </a:rPr>
              <a:t>Împreună</a:t>
            </a:r>
            <a:r>
              <a:rPr lang="en-GB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b="1" dirty="0">
                <a:latin typeface="Constantia" panose="02030602050306030303" pitchFamily="18" charset="0"/>
              </a:rPr>
              <a:t>cu </a:t>
            </a:r>
            <a:r>
              <a:rPr lang="en-GB" sz="2400" b="1" dirty="0" err="1">
                <a:latin typeface="Constantia" panose="02030602050306030303" pitchFamily="18" charset="0"/>
              </a:rPr>
              <a:t>fiul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r>
              <a:rPr lang="en-GB" sz="2400" dirty="0">
                <a:latin typeface="Constantia" panose="02030602050306030303" pitchFamily="18" charset="0"/>
              </a:rPr>
              <a:t>Ezra*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Slujesc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într</a:t>
            </a:r>
            <a:r>
              <a:rPr lang="en-GB" sz="2400" dirty="0">
                <a:latin typeface="Constantia" panose="02030602050306030303" pitchFamily="18" charset="0"/>
              </a:rPr>
              <a:t>-o </a:t>
            </a:r>
            <a:r>
              <a:rPr lang="en-GB" sz="2400" dirty="0" err="1">
                <a:latin typeface="Constantia" panose="02030602050306030303" pitchFamily="18" charset="0"/>
              </a:rPr>
              <a:t>țară</a:t>
            </a:r>
            <a:r>
              <a:rPr lang="en-GB" sz="2400" dirty="0">
                <a:latin typeface="Constantia" panose="02030602050306030303" pitchFamily="18" charset="0"/>
              </a:rPr>
              <a:t> din Asia de </a:t>
            </a:r>
            <a:r>
              <a:rPr lang="en-GB" sz="2400" dirty="0" err="1">
                <a:latin typeface="Constantia" panose="02030602050306030303" pitchFamily="18" charset="0"/>
              </a:rPr>
              <a:t>Sud</a:t>
            </a:r>
            <a:r>
              <a:rPr lang="en-GB" sz="2400" dirty="0">
                <a:latin typeface="Constantia" panose="02030602050306030303" pitchFamily="18" charset="0"/>
              </a:rPr>
              <a:t>-Est </a:t>
            </a:r>
          </a:p>
          <a:p>
            <a:r>
              <a:rPr lang="en-GB" sz="2400" b="1" dirty="0" err="1" smtClean="0">
                <a:latin typeface="Constantia" panose="02030602050306030303" pitchFamily="18" charset="0"/>
              </a:rPr>
              <a:t>Trimi</a:t>
            </a:r>
            <a:r>
              <a:rPr lang="ro-RO" sz="2400" b="1" dirty="0" smtClean="0">
                <a:latin typeface="Constantia" panose="02030602050306030303" pitchFamily="18" charset="0"/>
              </a:rPr>
              <a:t>ș</a:t>
            </a:r>
            <a:r>
              <a:rPr lang="en-GB" sz="2400" b="1" dirty="0" err="1" smtClean="0">
                <a:latin typeface="Constantia" panose="02030602050306030303" pitchFamily="18" charset="0"/>
              </a:rPr>
              <a:t>i</a:t>
            </a:r>
            <a:r>
              <a:rPr lang="en-GB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dirty="0" err="1">
                <a:latin typeface="Constantia" panose="02030602050306030303" pitchFamily="18" charset="0"/>
              </a:rPr>
              <a:t>Biserica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Baptistă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i="1" dirty="0" err="1">
                <a:latin typeface="Constantia" panose="02030602050306030303" pitchFamily="18" charset="0"/>
              </a:rPr>
              <a:t>Teofania</a:t>
            </a:r>
            <a:r>
              <a:rPr lang="en-GB" sz="2400" i="1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din Cluj-Napoca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Biserica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Penticostală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i="1" dirty="0" err="1">
                <a:latin typeface="Constantia" panose="02030602050306030303" pitchFamily="18" charset="0"/>
              </a:rPr>
              <a:t>Vestea</a:t>
            </a:r>
            <a:r>
              <a:rPr lang="en-GB" sz="2400" i="1" dirty="0">
                <a:latin typeface="Constantia" panose="02030602050306030303" pitchFamily="18" charset="0"/>
              </a:rPr>
              <a:t> </a:t>
            </a:r>
            <a:r>
              <a:rPr lang="en-GB" sz="2400" i="1" dirty="0" err="1">
                <a:latin typeface="Constantia" panose="02030602050306030303" pitchFamily="18" charset="0"/>
              </a:rPr>
              <a:t>Bună</a:t>
            </a:r>
            <a:r>
              <a:rPr lang="en-GB" sz="2400" i="1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din Oradea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Începând</a:t>
            </a:r>
            <a:r>
              <a:rPr lang="en-GB" sz="2400" b="1" dirty="0">
                <a:latin typeface="Constantia" panose="02030602050306030303" pitchFamily="18" charset="0"/>
              </a:rPr>
              <a:t> din </a:t>
            </a:r>
            <a:r>
              <a:rPr lang="en-GB" sz="2400" dirty="0">
                <a:latin typeface="Constantia" panose="02030602050306030303" pitchFamily="18" charset="0"/>
              </a:rPr>
              <a:t>2017 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Se </a:t>
            </a:r>
            <a:r>
              <a:rPr lang="en-GB" sz="2400" b="1" dirty="0" err="1">
                <a:latin typeface="Constantia" panose="02030602050306030303" pitchFamily="18" charset="0"/>
              </a:rPr>
              <a:t>implică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în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nstantia" panose="02030602050306030303" pitchFamily="18" charset="0"/>
              </a:rPr>
              <a:t>Mobilizarea bisericii locale prin cursurile Simply Mobilizing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Ucenicizare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41" y="5540828"/>
            <a:ext cx="22277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2400" dirty="0" smtClean="0">
                <a:latin typeface="Constantia" panose="02030602050306030303" pitchFamily="18" charset="0"/>
              </a:rPr>
              <a:t>*pseudonime</a:t>
            </a:r>
            <a:endParaRPr lang="en-GB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1" y="458956"/>
            <a:ext cx="76760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nstantia" panose="02030602050306030303" pitchFamily="18" charset="0"/>
              </a:rPr>
              <a:t>Motive </a:t>
            </a:r>
            <a:r>
              <a:rPr lang="en-GB" sz="2000" b="1" dirty="0">
                <a:latin typeface="Constantia" panose="02030602050306030303" pitchFamily="18" charset="0"/>
              </a:rPr>
              <a:t>de </a:t>
            </a:r>
            <a:r>
              <a:rPr lang="en-GB" sz="2000" b="1" dirty="0" err="1">
                <a:latin typeface="Constantia" panose="02030602050306030303" pitchFamily="18" charset="0"/>
              </a:rPr>
              <a:t>rugăciune</a:t>
            </a:r>
            <a:r>
              <a:rPr lang="en-GB" sz="2000" b="1" dirty="0">
                <a:latin typeface="Constantia" panose="02030602050306030303" pitchFamily="18" charset="0"/>
              </a:rPr>
              <a:t>: </a:t>
            </a:r>
            <a:endParaRPr lang="en-GB" sz="20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>
                <a:latin typeface="Constantia" panose="02030602050306030303" pitchFamily="18" charset="0"/>
              </a:rPr>
              <a:t>Pentru</a:t>
            </a:r>
            <a:r>
              <a:rPr lang="en-GB" sz="2000" dirty="0" smtClean="0">
                <a:latin typeface="Constantia" panose="02030602050306030303" pitchFamily="18" charset="0"/>
              </a:rPr>
              <a:t> </a:t>
            </a:r>
            <a:r>
              <a:rPr lang="en-GB" sz="2000" dirty="0">
                <a:latin typeface="Constantia" panose="02030602050306030303" pitchFamily="18" charset="0"/>
              </a:rPr>
              <a:t>un </a:t>
            </a:r>
            <a:r>
              <a:rPr lang="en-GB" sz="2000" dirty="0" err="1">
                <a:latin typeface="Constantia" panose="02030602050306030303" pitchFamily="18" charset="0"/>
              </a:rPr>
              <a:t>grup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etnic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neatins</a:t>
            </a:r>
            <a:r>
              <a:rPr lang="en-GB" sz="2000" dirty="0">
                <a:latin typeface="Constantia" panose="02030602050306030303" pitchFamily="18" charset="0"/>
              </a:rPr>
              <a:t> de </a:t>
            </a:r>
            <a:r>
              <a:rPr lang="en-GB" sz="2000" dirty="0" err="1">
                <a:latin typeface="Constantia" panose="02030602050306030303" pitchFamily="18" charset="0"/>
              </a:rPr>
              <a:t>Evanghelie</a:t>
            </a:r>
            <a:r>
              <a:rPr lang="en-GB" sz="2000" dirty="0">
                <a:latin typeface="Constantia" panose="02030602050306030303" pitchFamily="18" charset="0"/>
              </a:rPr>
              <a:t> care </a:t>
            </a:r>
            <a:r>
              <a:rPr lang="en-GB" sz="2000" dirty="0" err="1">
                <a:latin typeface="Constantia" panose="02030602050306030303" pitchFamily="18" charset="0"/>
              </a:rPr>
              <a:t>trăiește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în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întunericul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religiei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budist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tibetane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  <a:r>
              <a:rPr lang="en-GB" sz="2000" dirty="0" err="1">
                <a:latin typeface="Constantia" panose="02030602050306030303" pitchFamily="18" charset="0"/>
              </a:rPr>
              <a:t>Dumnezeu</a:t>
            </a:r>
            <a:r>
              <a:rPr lang="en-GB" sz="2000" dirty="0">
                <a:latin typeface="Constantia" panose="02030602050306030303" pitchFamily="18" charset="0"/>
              </a:rPr>
              <a:t> a </a:t>
            </a:r>
            <a:r>
              <a:rPr lang="en-GB" sz="2000" dirty="0" err="1">
                <a:latin typeface="Constantia" panose="02030602050306030303" pitchFamily="18" charset="0"/>
              </a:rPr>
              <a:t>adus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două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persoane</a:t>
            </a:r>
            <a:r>
              <a:rPr lang="en-GB" sz="2000" dirty="0">
                <a:latin typeface="Constantia" panose="02030602050306030303" pitchFamily="18" charset="0"/>
              </a:rPr>
              <a:t> la </a:t>
            </a:r>
            <a:r>
              <a:rPr lang="en-GB" sz="2000" dirty="0" err="1">
                <a:latin typeface="Constantia" panose="02030602050306030303" pitchFamily="18" charset="0"/>
              </a:rPr>
              <a:t>cunoașterea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Lui</a:t>
            </a:r>
            <a:r>
              <a:rPr lang="en-GB" sz="2000" dirty="0">
                <a:latin typeface="Constantia" panose="02030602050306030303" pitchFamily="18" charset="0"/>
              </a:rPr>
              <a:t>, care </a:t>
            </a:r>
            <a:r>
              <a:rPr lang="en-GB" sz="2000" dirty="0" err="1">
                <a:latin typeface="Constantia" panose="02030602050306030303" pitchFamily="18" charset="0"/>
              </a:rPr>
              <a:t>suferă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persecuție</a:t>
            </a:r>
            <a:r>
              <a:rPr lang="en-GB" sz="2000" dirty="0">
                <a:latin typeface="Constantia" panose="02030602050306030303" pitchFamily="18" charset="0"/>
              </a:rPr>
              <a:t> din </a:t>
            </a:r>
            <a:r>
              <a:rPr lang="en-GB" sz="2000" dirty="0" err="1">
                <a:latin typeface="Constantia" panose="02030602050306030303" pitchFamily="18" charset="0"/>
              </a:rPr>
              <a:t>partea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familiilor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  <a:r>
              <a:rPr lang="en-GB" sz="2000" dirty="0" err="1">
                <a:latin typeface="Constantia" panose="02030602050306030303" pitchFamily="18" charset="0"/>
              </a:rPr>
              <a:t>Să</a:t>
            </a:r>
            <a:r>
              <a:rPr lang="en-GB" sz="2000" dirty="0">
                <a:latin typeface="Constantia" panose="02030602050306030303" pitchFamily="18" charset="0"/>
              </a:rPr>
              <a:t> ne </a:t>
            </a:r>
            <a:r>
              <a:rPr lang="en-GB" sz="2000" dirty="0" err="1">
                <a:latin typeface="Constantia" panose="02030602050306030303" pitchFamily="18" charset="0"/>
              </a:rPr>
              <a:t>rugăm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pentru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întărirea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credinței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lor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pentru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viitorul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lor</a:t>
            </a:r>
            <a:r>
              <a:rPr lang="en-GB" sz="2000" dirty="0">
                <a:latin typeface="Constantia" panose="02030602050306030303" pitchFamily="18" charset="0"/>
              </a:rPr>
              <a:t>; de </a:t>
            </a:r>
            <a:r>
              <a:rPr lang="en-GB" sz="2000" dirty="0" err="1">
                <a:latin typeface="Constantia" panose="02030602050306030303" pitchFamily="18" charset="0"/>
              </a:rPr>
              <a:t>asemenea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pentru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familiile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lor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pentru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oameni</a:t>
            </a:r>
            <a:r>
              <a:rPr lang="en-GB" sz="2000" dirty="0">
                <a:latin typeface="Constantia" panose="02030602050306030303" pitchFamily="18" charset="0"/>
              </a:rPr>
              <a:t> din </a:t>
            </a:r>
            <a:r>
              <a:rPr lang="en-GB" sz="2000" dirty="0" err="1">
                <a:latin typeface="Constantia" panose="02030602050306030303" pitchFamily="18" charset="0"/>
              </a:rPr>
              <a:t>grupul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lor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etnic</a:t>
            </a:r>
            <a:r>
              <a:rPr lang="en-GB" sz="2000" dirty="0">
                <a:latin typeface="Constantia" panose="02030602050306030303" pitchFamily="18" charset="0"/>
              </a:rPr>
              <a:t>, ca </a:t>
            </a:r>
            <a:r>
              <a:rPr lang="en-GB" sz="2000" dirty="0" err="1">
                <a:latin typeface="Constantia" panose="02030602050306030303" pitchFamily="18" charset="0"/>
              </a:rPr>
              <a:t>să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ajungă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să</a:t>
            </a:r>
            <a:r>
              <a:rPr lang="en-GB" sz="2000" dirty="0">
                <a:latin typeface="Constantia" panose="02030602050306030303" pitchFamily="18" charset="0"/>
              </a:rPr>
              <a:t>-L </a:t>
            </a:r>
            <a:r>
              <a:rPr lang="en-GB" sz="2000" dirty="0" err="1">
                <a:latin typeface="Constantia" panose="02030602050306030303" pitchFamily="18" charset="0"/>
              </a:rPr>
              <a:t>cunoască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Isus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>
                <a:latin typeface="Constantia" panose="02030602050306030303" pitchFamily="18" charset="0"/>
              </a:rPr>
              <a:t>Pentru</a:t>
            </a:r>
            <a:r>
              <a:rPr lang="en-GB" sz="2000" dirty="0" smtClean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lucrarea</a:t>
            </a:r>
            <a:r>
              <a:rPr lang="en-GB" sz="2000" dirty="0">
                <a:latin typeface="Constantia" panose="02030602050306030303" pitchFamily="18" charset="0"/>
              </a:rPr>
              <a:t> de </a:t>
            </a:r>
            <a:r>
              <a:rPr lang="en-GB" sz="2000" dirty="0" err="1">
                <a:latin typeface="Constantia" panose="02030602050306030303" pitchFamily="18" charset="0"/>
              </a:rPr>
              <a:t>mobilizare</a:t>
            </a:r>
            <a:r>
              <a:rPr lang="en-GB" sz="2000" dirty="0">
                <a:latin typeface="Constantia" panose="02030602050306030303" pitchFamily="18" charset="0"/>
              </a:rPr>
              <a:t> a </a:t>
            </a:r>
            <a:r>
              <a:rPr lang="en-GB" sz="2000" dirty="0" err="1">
                <a:latin typeface="Constantia" panose="02030602050306030303" pitchFamily="18" charset="0"/>
              </a:rPr>
              <a:t>Bisericii</a:t>
            </a:r>
            <a:r>
              <a:rPr lang="en-GB" sz="2000" dirty="0">
                <a:latin typeface="Constantia" panose="02030602050306030303" pitchFamily="18" charset="0"/>
              </a:rPr>
              <a:t> - </a:t>
            </a:r>
            <a:r>
              <a:rPr lang="en-GB" sz="2000" dirty="0" err="1">
                <a:latin typeface="Constantia" panose="02030602050306030303" pitchFamily="18" charset="0"/>
              </a:rPr>
              <a:t>înțelepciune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o </a:t>
            </a:r>
            <a:r>
              <a:rPr lang="en-GB" sz="2000" dirty="0" err="1">
                <a:latin typeface="Constantia" panose="02030602050306030303" pitchFamily="18" charset="0"/>
              </a:rPr>
              <a:t>echipă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mai</a:t>
            </a:r>
            <a:r>
              <a:rPr lang="en-GB" sz="2000" dirty="0">
                <a:latin typeface="Constantia" panose="02030602050306030303" pitchFamily="18" charset="0"/>
              </a:rPr>
              <a:t> mare de </a:t>
            </a:r>
            <a:r>
              <a:rPr lang="en-GB" sz="2000" dirty="0" err="1">
                <a:latin typeface="Constantia" panose="02030602050306030303" pitchFamily="18" charset="0"/>
              </a:rPr>
              <a:t>oameni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maturi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responsabili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gata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dea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mai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departe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ceea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ce</a:t>
            </a:r>
            <a:r>
              <a:rPr lang="en-GB" sz="2000" dirty="0">
                <a:latin typeface="Constantia" panose="02030602050306030303" pitchFamily="18" charset="0"/>
              </a:rPr>
              <a:t> au </a:t>
            </a:r>
            <a:r>
              <a:rPr lang="en-GB" sz="2000" dirty="0" err="1">
                <a:latin typeface="Constantia" panose="02030602050306030303" pitchFamily="18" charset="0"/>
              </a:rPr>
              <a:t>primit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  <a:r>
              <a:rPr lang="en-GB" sz="2000" dirty="0" err="1">
                <a:latin typeface="Constantia" panose="02030602050306030303" pitchFamily="18" charset="0"/>
              </a:rPr>
              <a:t>Pentru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creșterea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Bisericii</a:t>
            </a:r>
            <a:r>
              <a:rPr lang="en-GB" sz="2000" dirty="0">
                <a:latin typeface="Constantia" panose="02030602050306030303" pitchFamily="18" charset="0"/>
              </a:rPr>
              <a:t> locale </a:t>
            </a:r>
            <a:r>
              <a:rPr lang="en-GB" sz="2000" dirty="0" err="1">
                <a:latin typeface="Constantia" panose="02030602050306030303" pitchFamily="18" charset="0"/>
              </a:rPr>
              <a:t>în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maturitate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învățătură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trăire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curată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biblică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>
                <a:latin typeface="Constantia" panose="02030602050306030303" pitchFamily="18" charset="0"/>
              </a:rPr>
              <a:t>Pentru</a:t>
            </a:r>
            <a:r>
              <a:rPr lang="en-GB" sz="2000" dirty="0" smtClean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familia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lor</a:t>
            </a:r>
            <a:r>
              <a:rPr lang="en-GB" sz="2000" dirty="0">
                <a:latin typeface="Constantia" panose="02030602050306030303" pitchFamily="18" charset="0"/>
              </a:rPr>
              <a:t>: </a:t>
            </a:r>
            <a:r>
              <a:rPr lang="en-GB" sz="2000" dirty="0" err="1">
                <a:latin typeface="Constantia" panose="02030602050306030303" pitchFamily="18" charset="0"/>
              </a:rPr>
              <a:t>călăuzirea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Duhului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Sfânt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în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toate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aspectele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vieții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personale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lucrării</a:t>
            </a:r>
            <a:r>
              <a:rPr lang="en-GB" sz="2000" dirty="0">
                <a:latin typeface="Constantia" panose="02030602050306030303" pitchFamily="18" charset="0"/>
              </a:rPr>
              <a:t> de </a:t>
            </a:r>
            <a:r>
              <a:rPr lang="en-GB" sz="2000" dirty="0" err="1">
                <a:latin typeface="Constantia" panose="02030602050306030303" pitchFamily="18" charset="0"/>
              </a:rPr>
              <a:t>slujire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direcții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clare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resurse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necesare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protecție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spirituală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fizică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  <a:endParaRPr lang="en-GB" sz="2000" dirty="0" smtClean="0">
              <a:latin typeface="Constantia" panose="02030602050306030303" pitchFamily="18" charset="0"/>
            </a:endParaRPr>
          </a:p>
          <a:p>
            <a:r>
              <a:rPr lang="en-GB" sz="2000" b="1" dirty="0" smtClean="0">
                <a:latin typeface="Constantia" panose="02030602050306030303" pitchFamily="18" charset="0"/>
              </a:rPr>
              <a:t>Motto</a:t>
            </a:r>
            <a:r>
              <a:rPr lang="en-GB" sz="2000" b="1" dirty="0">
                <a:latin typeface="Constantia" panose="02030602050306030303" pitchFamily="18" charset="0"/>
              </a:rPr>
              <a:t>: </a:t>
            </a:r>
            <a:endParaRPr lang="en-GB" sz="2000" dirty="0">
              <a:latin typeface="Constantia" panose="02030602050306030303" pitchFamily="18" charset="0"/>
            </a:endParaRPr>
          </a:p>
          <a:p>
            <a:r>
              <a:rPr lang="en-GB" sz="2000" dirty="0" err="1" smtClean="0">
                <a:latin typeface="Constantia" panose="02030602050306030303" pitchFamily="18" charset="0"/>
              </a:rPr>
              <a:t>Vrednic</a:t>
            </a:r>
            <a:r>
              <a:rPr lang="en-GB" sz="2000" dirty="0" smtClean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ești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Tu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să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iei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cartea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să-i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rupi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pecețile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căci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ai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fost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înjunghiat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ai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răscumpărat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pentru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Dumnezeu</a:t>
            </a:r>
            <a:r>
              <a:rPr lang="en-GB" sz="2000" dirty="0">
                <a:latin typeface="Constantia" panose="02030602050306030303" pitchFamily="18" charset="0"/>
              </a:rPr>
              <a:t>, cu </a:t>
            </a:r>
            <a:r>
              <a:rPr lang="en-GB" sz="2000" dirty="0" err="1">
                <a:latin typeface="Constantia" panose="02030602050306030303" pitchFamily="18" charset="0"/>
              </a:rPr>
              <a:t>sângele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Tău</a:t>
            </a:r>
            <a:r>
              <a:rPr lang="en-GB" sz="2000" dirty="0">
                <a:latin typeface="Constantia" panose="02030602050306030303" pitchFamily="18" charset="0"/>
              </a:rPr>
              <a:t>, </a:t>
            </a:r>
            <a:r>
              <a:rPr lang="en-GB" sz="2000" dirty="0" err="1">
                <a:latin typeface="Constantia" panose="02030602050306030303" pitchFamily="18" charset="0"/>
              </a:rPr>
              <a:t>oameni</a:t>
            </a:r>
            <a:r>
              <a:rPr lang="en-GB" sz="2000" dirty="0">
                <a:latin typeface="Constantia" panose="02030602050306030303" pitchFamily="18" charset="0"/>
              </a:rPr>
              <a:t> din </a:t>
            </a:r>
            <a:r>
              <a:rPr lang="en-GB" sz="2000" dirty="0" err="1">
                <a:latin typeface="Constantia" panose="02030602050306030303" pitchFamily="18" charset="0"/>
              </a:rPr>
              <a:t>orice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seminție</a:t>
            </a:r>
            <a:r>
              <a:rPr lang="en-GB" sz="2000" dirty="0">
                <a:latin typeface="Constantia" panose="02030602050306030303" pitchFamily="18" charset="0"/>
              </a:rPr>
              <a:t>, de </a:t>
            </a:r>
            <a:r>
              <a:rPr lang="en-GB" sz="2000" dirty="0" err="1">
                <a:latin typeface="Constantia" panose="02030602050306030303" pitchFamily="18" charset="0"/>
              </a:rPr>
              <a:t>orice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limbă</a:t>
            </a:r>
            <a:r>
              <a:rPr lang="en-GB" sz="2000" dirty="0">
                <a:latin typeface="Constantia" panose="02030602050306030303" pitchFamily="18" charset="0"/>
              </a:rPr>
              <a:t>, din </a:t>
            </a:r>
            <a:r>
              <a:rPr lang="en-GB" sz="2000" dirty="0" err="1">
                <a:latin typeface="Constantia" panose="02030602050306030303" pitchFamily="18" charset="0"/>
              </a:rPr>
              <a:t>orice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norod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și</a:t>
            </a:r>
            <a:r>
              <a:rPr lang="en-GB" sz="2000" dirty="0">
                <a:latin typeface="Constantia" panose="02030602050306030303" pitchFamily="18" charset="0"/>
              </a:rPr>
              <a:t> de </a:t>
            </a:r>
            <a:r>
              <a:rPr lang="en-GB" sz="2000" dirty="0" err="1">
                <a:latin typeface="Constantia" panose="02030602050306030303" pitchFamily="18" charset="0"/>
              </a:rPr>
              <a:t>orice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  <a:r>
              <a:rPr lang="en-GB" sz="2000" dirty="0" err="1">
                <a:latin typeface="Constantia" panose="02030602050306030303" pitchFamily="18" charset="0"/>
              </a:rPr>
              <a:t>neam</a:t>
            </a:r>
            <a:r>
              <a:rPr lang="en-GB" sz="2000" dirty="0">
                <a:latin typeface="Constantia" panose="02030602050306030303" pitchFamily="18" charset="0"/>
              </a:rPr>
              <a:t>. </a:t>
            </a:r>
            <a:r>
              <a:rPr lang="en-GB" sz="2000" b="1" dirty="0" err="1">
                <a:latin typeface="Constantia" panose="02030602050306030303" pitchFamily="18" charset="0"/>
              </a:rPr>
              <a:t>Apocalipsa</a:t>
            </a:r>
            <a:r>
              <a:rPr lang="en-GB" sz="2000" b="1" dirty="0">
                <a:latin typeface="Constantia" panose="02030602050306030303" pitchFamily="18" charset="0"/>
              </a:rPr>
              <a:t> 5:9 </a:t>
            </a:r>
            <a:endParaRPr lang="en-GB" sz="20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09" y="1959429"/>
            <a:ext cx="4226789" cy="3169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6769" y="5256134"/>
            <a:ext cx="3505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Asia de Sud-Est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928551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</a:p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Județele cel mai puțin evanghelizate din România:</a:t>
            </a:r>
            <a:endParaRPr lang="en-GB" sz="40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Călărași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5686" y="1394329"/>
            <a:ext cx="78485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latin typeface="Constantia" panose="02030602050306030303" pitchFamily="18" charset="0"/>
              </a:rPr>
              <a:t>Este </a:t>
            </a:r>
            <a:r>
              <a:rPr lang="en-GB" sz="2300" dirty="0" err="1">
                <a:latin typeface="Constantia" panose="02030602050306030303" pitchFamily="18" charset="0"/>
              </a:rPr>
              <a:t>situat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sud-estul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regiunii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Muntenia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și</a:t>
            </a:r>
            <a:r>
              <a:rPr lang="en-GB" sz="2300" dirty="0">
                <a:latin typeface="Constantia" panose="02030602050306030303" pitchFamily="18" charset="0"/>
              </a:rPr>
              <a:t> are ca </a:t>
            </a:r>
            <a:r>
              <a:rPr lang="en-GB" sz="2300" dirty="0" err="1">
                <a:latin typeface="Constantia" panose="02030602050306030303" pitchFamily="18" charset="0"/>
              </a:rPr>
              <a:t>reședință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municipiul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Călărași</a:t>
            </a:r>
            <a:r>
              <a:rPr lang="en-GB" sz="2300" dirty="0">
                <a:latin typeface="Constantia" panose="02030602050306030303" pitchFamily="18" charset="0"/>
              </a:rPr>
              <a:t>. </a:t>
            </a:r>
            <a:r>
              <a:rPr lang="en-GB" sz="2300" dirty="0" err="1">
                <a:latin typeface="Constantia" panose="02030602050306030303" pitchFamily="18" charset="0"/>
              </a:rPr>
              <a:t>În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județ</a:t>
            </a:r>
            <a:r>
              <a:rPr lang="en-GB" sz="2300" dirty="0">
                <a:latin typeface="Constantia" panose="02030602050306030303" pitchFamily="18" charset="0"/>
              </a:rPr>
              <a:t>, </a:t>
            </a:r>
            <a:r>
              <a:rPr lang="en-GB" sz="2300" dirty="0" err="1">
                <a:latin typeface="Constantia" panose="02030602050306030303" pitchFamily="18" charset="0"/>
              </a:rPr>
              <a:t>deși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majoritatea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sunt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etnici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români</a:t>
            </a:r>
            <a:r>
              <a:rPr lang="en-GB" sz="2300" dirty="0">
                <a:latin typeface="Constantia" panose="02030602050306030303" pitchFamily="18" charset="0"/>
              </a:rPr>
              <a:t>, </a:t>
            </a:r>
            <a:r>
              <a:rPr lang="en-GB" sz="2300" dirty="0" err="1">
                <a:latin typeface="Constantia" panose="02030602050306030303" pitchFamily="18" charset="0"/>
              </a:rPr>
              <a:t>există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și</a:t>
            </a:r>
            <a:r>
              <a:rPr lang="en-GB" sz="2300" dirty="0">
                <a:latin typeface="Constantia" panose="02030602050306030303" pitchFamily="18" charset="0"/>
              </a:rPr>
              <a:t> o </a:t>
            </a:r>
            <a:r>
              <a:rPr lang="en-GB" sz="2300" dirty="0" err="1">
                <a:latin typeface="Constantia" panose="02030602050306030303" pitchFamily="18" charset="0"/>
              </a:rPr>
              <a:t>comunitate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semnificativă</a:t>
            </a:r>
            <a:r>
              <a:rPr lang="en-GB" sz="2300" dirty="0">
                <a:latin typeface="Constantia" panose="02030602050306030303" pitchFamily="18" charset="0"/>
              </a:rPr>
              <a:t> de </a:t>
            </a:r>
            <a:r>
              <a:rPr lang="en-GB" sz="2300" dirty="0" err="1">
                <a:latin typeface="Constantia" panose="02030602050306030303" pitchFamily="18" charset="0"/>
              </a:rPr>
              <a:t>rromi</a:t>
            </a:r>
            <a:r>
              <a:rPr lang="en-GB" sz="2300" dirty="0">
                <a:latin typeface="Constantia" panose="02030602050306030303" pitchFamily="18" charset="0"/>
              </a:rPr>
              <a:t>. </a:t>
            </a:r>
            <a:r>
              <a:rPr lang="en-GB" sz="2300" dirty="0" err="1">
                <a:latin typeface="Constantia" panose="02030602050306030303" pitchFamily="18" charset="0"/>
              </a:rPr>
              <a:t>Județul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este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compus</a:t>
            </a:r>
            <a:r>
              <a:rPr lang="en-GB" sz="2300" dirty="0">
                <a:latin typeface="Constantia" panose="02030602050306030303" pitchFamily="18" charset="0"/>
              </a:rPr>
              <a:t> din 2 </a:t>
            </a:r>
            <a:r>
              <a:rPr lang="en-GB" sz="2300" dirty="0" err="1">
                <a:latin typeface="Constantia" panose="02030602050306030303" pitchFamily="18" charset="0"/>
              </a:rPr>
              <a:t>municipii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și</a:t>
            </a:r>
            <a:r>
              <a:rPr lang="en-GB" sz="2300" dirty="0">
                <a:latin typeface="Constantia" panose="02030602050306030303" pitchFamily="18" charset="0"/>
              </a:rPr>
              <a:t> 3 </a:t>
            </a:r>
            <a:r>
              <a:rPr lang="en-GB" sz="2300" dirty="0" err="1">
                <a:latin typeface="Constantia" panose="02030602050306030303" pitchFamily="18" charset="0"/>
              </a:rPr>
              <a:t>orașe</a:t>
            </a:r>
            <a:r>
              <a:rPr lang="en-GB" sz="2300" dirty="0">
                <a:latin typeface="Constantia" panose="02030602050306030303" pitchFamily="18" charset="0"/>
              </a:rPr>
              <a:t>. </a:t>
            </a:r>
            <a:r>
              <a:rPr lang="en-GB" sz="2300" dirty="0" err="1">
                <a:latin typeface="Constantia" panose="02030602050306030303" pitchFamily="18" charset="0"/>
              </a:rPr>
              <a:t>Orașul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Fundulea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este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singurul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</a:t>
            </a:r>
            <a:r>
              <a:rPr lang="en-GB" sz="2300" dirty="0">
                <a:latin typeface="Constantia" panose="02030602050306030303" pitchFamily="18" charset="0"/>
              </a:rPr>
              <a:t> care nu </a:t>
            </a:r>
            <a:r>
              <a:rPr lang="en-GB" sz="2300" dirty="0" err="1">
                <a:latin typeface="Constantia" panose="02030602050306030303" pitchFamily="18" charset="0"/>
              </a:rPr>
              <a:t>există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biserică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penticostală</a:t>
            </a:r>
            <a:r>
              <a:rPr lang="en-GB" sz="2300" dirty="0">
                <a:latin typeface="Constantia" panose="02030602050306030303" pitchFamily="18" charset="0"/>
              </a:rPr>
              <a:t>. </a:t>
            </a:r>
          </a:p>
          <a:p>
            <a:r>
              <a:rPr lang="en-GB" sz="2300" b="1" dirty="0">
                <a:latin typeface="Constantia" panose="02030602050306030303" pitchFamily="18" charset="0"/>
              </a:rPr>
              <a:t>Motive de </a:t>
            </a:r>
            <a:r>
              <a:rPr lang="en-GB" sz="2300" b="1" dirty="0" err="1">
                <a:latin typeface="Constantia" panose="02030602050306030303" pitchFamily="18" charset="0"/>
              </a:rPr>
              <a:t>rugăciune</a:t>
            </a:r>
            <a:r>
              <a:rPr lang="en-GB" sz="2300" b="1" dirty="0">
                <a:latin typeface="Constantia" panose="02030602050306030303" pitchFamily="18" charset="0"/>
              </a:rPr>
              <a:t>: </a:t>
            </a:r>
            <a:endParaRPr lang="en-GB" sz="23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Plantarea</a:t>
            </a:r>
            <a:r>
              <a:rPr lang="en-GB" sz="2300" dirty="0">
                <a:latin typeface="Constantia" panose="02030602050306030303" pitchFamily="18" charset="0"/>
              </a:rPr>
              <a:t> de </a:t>
            </a:r>
            <a:r>
              <a:rPr lang="en-GB" sz="2300" dirty="0" err="1">
                <a:latin typeface="Constantia" panose="02030602050306030303" pitchFamily="18" charset="0"/>
              </a:rPr>
              <a:t>biserică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orașul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Fundulea</a:t>
            </a:r>
            <a:r>
              <a:rPr lang="en-GB" sz="2300" b="1" dirty="0">
                <a:latin typeface="Constantia" panose="02030602050306030303" pitchFamily="18" charset="0"/>
              </a:rPr>
              <a:t>. </a:t>
            </a:r>
            <a:endParaRPr lang="en-GB" sz="23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Identificarea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unei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familii</a:t>
            </a:r>
            <a:r>
              <a:rPr lang="en-GB" sz="2300" dirty="0">
                <a:latin typeface="Constantia" panose="02030602050306030303" pitchFamily="18" charset="0"/>
              </a:rPr>
              <a:t> care </a:t>
            </a:r>
            <a:r>
              <a:rPr lang="en-GB" sz="2300" dirty="0" err="1">
                <a:latin typeface="Constantia" panose="02030602050306030303" pitchFamily="18" charset="0"/>
              </a:rPr>
              <a:t>să</a:t>
            </a:r>
            <a:r>
              <a:rPr lang="en-GB" sz="2300" dirty="0">
                <a:latin typeface="Constantia" panose="02030602050306030303" pitchFamily="18" charset="0"/>
              </a:rPr>
              <a:t> se mute </a:t>
            </a:r>
            <a:r>
              <a:rPr lang="en-GB" sz="2300" dirty="0" err="1">
                <a:latin typeface="Constantia" panose="02030602050306030303" pitchFamily="18" charset="0"/>
              </a:rPr>
              <a:t>și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să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înceapă</a:t>
            </a:r>
            <a:r>
              <a:rPr lang="en-GB" sz="2300" dirty="0">
                <a:latin typeface="Constantia" panose="02030602050306030303" pitchFamily="18" charset="0"/>
              </a:rPr>
              <a:t> o </a:t>
            </a:r>
            <a:r>
              <a:rPr lang="en-GB" sz="2300" dirty="0" err="1">
                <a:latin typeface="Constantia" panose="02030602050306030303" pitchFamily="18" charset="0"/>
              </a:rPr>
              <a:t>lucrare</a:t>
            </a:r>
            <a:r>
              <a:rPr lang="en-GB" sz="2300" dirty="0">
                <a:latin typeface="Constantia" panose="02030602050306030303" pitchFamily="18" charset="0"/>
              </a:rPr>
              <a:t> de </a:t>
            </a:r>
            <a:r>
              <a:rPr lang="en-GB" sz="2300" dirty="0" err="1">
                <a:latin typeface="Constantia" panose="02030602050306030303" pitchFamily="18" charset="0"/>
              </a:rPr>
              <a:t>pionierat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orașul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Fundulea</a:t>
            </a:r>
            <a:r>
              <a:rPr lang="en-GB" sz="2300" b="1" dirty="0">
                <a:latin typeface="Constantia" panose="02030602050306030303" pitchFamily="18" charset="0"/>
              </a:rPr>
              <a:t>. </a:t>
            </a:r>
            <a:endParaRPr lang="en-GB" sz="23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latin typeface="Constantia" panose="02030602050306030303" pitchFamily="18" charset="0"/>
              </a:rPr>
              <a:t>Consolidarea și dezvoltarea bisericilor din județ.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Slujitori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și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biserici</a:t>
            </a:r>
            <a:r>
              <a:rPr lang="en-GB" sz="2300" dirty="0">
                <a:latin typeface="Constantia" panose="02030602050306030303" pitchFamily="18" charset="0"/>
              </a:rPr>
              <a:t> care </a:t>
            </a:r>
            <a:r>
              <a:rPr lang="en-GB" sz="2300" dirty="0" err="1">
                <a:latin typeface="Constantia" panose="02030602050306030303" pitchFamily="18" charset="0"/>
              </a:rPr>
              <a:t>să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aibă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inimă</a:t>
            </a:r>
            <a:r>
              <a:rPr lang="en-GB" sz="2300" dirty="0">
                <a:latin typeface="Constantia" panose="02030602050306030303" pitchFamily="18" charset="0"/>
              </a:rPr>
              <a:t> mare </a:t>
            </a:r>
            <a:r>
              <a:rPr lang="en-GB" sz="2300" dirty="0" err="1">
                <a:latin typeface="Constantia" panose="02030602050306030303" pitchFamily="18" charset="0"/>
              </a:rPr>
              <a:t>pentru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lucrarea</a:t>
            </a:r>
            <a:r>
              <a:rPr lang="en-GB" sz="2300" dirty="0">
                <a:latin typeface="Constantia" panose="02030602050306030303" pitchFamily="18" charset="0"/>
              </a:rPr>
              <a:t> de </a:t>
            </a:r>
            <a:r>
              <a:rPr lang="en-GB" sz="2300" dirty="0" err="1">
                <a:latin typeface="Constantia" panose="02030602050306030303" pitchFamily="18" charset="0"/>
              </a:rPr>
              <a:t>evanghelizare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județul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Călărași</a:t>
            </a:r>
            <a:r>
              <a:rPr lang="en-GB" sz="2300" b="1" dirty="0">
                <a:latin typeface="Constantia" panose="02030602050306030303" pitchFamily="18" charset="0"/>
              </a:rPr>
              <a:t>. </a:t>
            </a:r>
            <a:endParaRPr lang="en-GB" sz="23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Deschiderea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oamenilor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pentru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evanghelizare</a:t>
            </a:r>
            <a:r>
              <a:rPr lang="en-GB" sz="2300" dirty="0"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4" y="2432197"/>
            <a:ext cx="3963191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38</TotalTime>
  <Words>363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12</cp:revision>
  <dcterms:created xsi:type="dcterms:W3CDTF">2019-05-08T05:40:17Z</dcterms:created>
  <dcterms:modified xsi:type="dcterms:W3CDTF">2021-07-26T07:44:06Z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