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24.08.2021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4" y="1660742"/>
            <a:ext cx="4715352" cy="353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5 septembrie</a:t>
            </a:r>
            <a:endParaRPr lang="en-GB" sz="3200" dirty="0" err="1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Uțu &amp; Betty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0543" y="1514831"/>
            <a:ext cx="5421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onstantia" panose="02030602050306030303" pitchFamily="18" charset="0"/>
              </a:rPr>
              <a:t>Împreună </a:t>
            </a:r>
            <a:r>
              <a:rPr lang="pt-BR" sz="2400" b="1" dirty="0">
                <a:latin typeface="Constantia" panose="02030602050306030303" pitchFamily="18" charset="0"/>
              </a:rPr>
              <a:t>cu copiii: </a:t>
            </a:r>
            <a:r>
              <a:rPr lang="pt-BR" sz="2400" dirty="0">
                <a:latin typeface="Constantia" panose="02030602050306030303" pitchFamily="18" charset="0"/>
              </a:rPr>
              <a:t>Rebeca, Iosua &amp; Caleb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Slujesc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într</a:t>
            </a:r>
            <a:r>
              <a:rPr lang="en-GB" sz="2400" dirty="0">
                <a:latin typeface="Constantia" panose="02030602050306030303" pitchFamily="18" charset="0"/>
              </a:rPr>
              <a:t>-o </a:t>
            </a:r>
            <a:r>
              <a:rPr lang="en-GB" sz="2400" dirty="0" err="1">
                <a:latin typeface="Constantia" panose="02030602050306030303" pitchFamily="18" charset="0"/>
              </a:rPr>
              <a:t>țară</a:t>
            </a:r>
            <a:r>
              <a:rPr lang="en-GB" sz="2400" dirty="0">
                <a:latin typeface="Constantia" panose="02030602050306030303" pitchFamily="18" charset="0"/>
              </a:rPr>
              <a:t> din Asia de Est </a:t>
            </a:r>
          </a:p>
          <a:p>
            <a:r>
              <a:rPr lang="pt-BR" sz="2400" b="1" dirty="0" smtClean="0">
                <a:latin typeface="Constantia" panose="02030602050306030303" pitchFamily="18" charset="0"/>
              </a:rPr>
              <a:t>Trimi</a:t>
            </a:r>
            <a:r>
              <a:rPr lang="ro-RO" sz="2400" b="1" dirty="0" smtClean="0">
                <a:latin typeface="Constantia" panose="02030602050306030303" pitchFamily="18" charset="0"/>
              </a:rPr>
              <a:t>ș</a:t>
            </a:r>
            <a:r>
              <a:rPr lang="pt-BR" sz="2400" b="1" dirty="0" smtClean="0">
                <a:latin typeface="Constantia" panose="02030602050306030303" pitchFamily="18" charset="0"/>
              </a:rPr>
              <a:t>i </a:t>
            </a:r>
            <a:r>
              <a:rPr lang="pt-BR" sz="2400" b="1" dirty="0">
                <a:latin typeface="Constantia" panose="02030602050306030303" pitchFamily="18" charset="0"/>
              </a:rPr>
              <a:t>de </a:t>
            </a:r>
            <a:r>
              <a:rPr lang="pt-BR" sz="2400" dirty="0">
                <a:latin typeface="Constantia" panose="02030602050306030303" pitchFamily="18" charset="0"/>
              </a:rPr>
              <a:t>Biserica </a:t>
            </a:r>
            <a:r>
              <a:rPr lang="pt-BR" sz="2400" i="1" dirty="0">
                <a:latin typeface="Constantia" panose="02030602050306030303" pitchFamily="18" charset="0"/>
              </a:rPr>
              <a:t>Emanuel </a:t>
            </a:r>
            <a:r>
              <a:rPr lang="pt-BR" sz="2400" dirty="0">
                <a:latin typeface="Constantia" panose="02030602050306030303" pitchFamily="18" charset="0"/>
              </a:rPr>
              <a:t>din Sibiu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Începând</a:t>
            </a:r>
            <a:r>
              <a:rPr lang="en-GB" sz="2400" b="1" dirty="0">
                <a:latin typeface="Constantia" panose="02030602050306030303" pitchFamily="18" charset="0"/>
              </a:rPr>
              <a:t> din </a:t>
            </a:r>
            <a:r>
              <a:rPr lang="en-GB" sz="2400" dirty="0">
                <a:latin typeface="Constantia" panose="02030602050306030303" pitchFamily="18" charset="0"/>
              </a:rPr>
              <a:t>2015 </a:t>
            </a:r>
          </a:p>
          <a:p>
            <a:r>
              <a:rPr lang="en-GB" sz="2400" b="1" dirty="0">
                <a:latin typeface="Constantia" panose="02030602050306030303" pitchFamily="18" charset="0"/>
              </a:rPr>
              <a:t>Se </a:t>
            </a:r>
            <a:r>
              <a:rPr lang="en-GB" sz="2400" b="1" dirty="0" err="1">
                <a:latin typeface="Constantia" panose="02030602050306030303" pitchFamily="18" charset="0"/>
              </a:rPr>
              <a:t>implică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în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Educație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creștină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Ucenicizare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Mobilizarea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credincioșilor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locali</a:t>
            </a:r>
            <a:r>
              <a:rPr lang="en-GB" sz="2400" dirty="0">
                <a:latin typeface="Constantia" panose="02030602050306030303" pitchFamily="18" charset="0"/>
              </a:rPr>
              <a:t> la </a:t>
            </a:r>
            <a:r>
              <a:rPr lang="en-GB" sz="2400" dirty="0" err="1">
                <a:latin typeface="Constantia" panose="02030602050306030303" pitchFamily="18" charset="0"/>
              </a:rPr>
              <a:t>evanghelizare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misiune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26" y="1046746"/>
            <a:ext cx="6074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Constantia" panose="02030602050306030303" pitchFamily="18" charset="0"/>
              </a:rPr>
              <a:t>Creșterea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maturizarea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credincioșilor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locali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nstantia" panose="02030602050306030303" pitchFamily="18" charset="0"/>
              </a:rPr>
              <a:t>Mai </a:t>
            </a:r>
            <a:r>
              <a:rPr lang="en-GB" sz="2400" dirty="0" err="1">
                <a:latin typeface="Constantia" panose="02030602050306030303" pitchFamily="18" charset="0"/>
              </a:rPr>
              <a:t>mulți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bărbați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se </a:t>
            </a:r>
            <a:r>
              <a:rPr lang="en-GB" sz="2400" dirty="0" err="1">
                <a:latin typeface="Constantia" panose="02030602050306030303" pitchFamily="18" charset="0"/>
              </a:rPr>
              <a:t>întoarcă</a:t>
            </a:r>
            <a:r>
              <a:rPr lang="en-GB" sz="2400" dirty="0">
                <a:latin typeface="Constantia" panose="02030602050306030303" pitchFamily="18" charset="0"/>
              </a:rPr>
              <a:t> la </a:t>
            </a:r>
            <a:r>
              <a:rPr lang="en-GB" sz="2400" dirty="0" err="1">
                <a:latin typeface="Constantia" panose="02030602050306030303" pitchFamily="18" charset="0"/>
              </a:rPr>
              <a:t>Domnul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slujească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cadrul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bisericilor</a:t>
            </a:r>
            <a:r>
              <a:rPr lang="en-GB" sz="2400" dirty="0">
                <a:latin typeface="Constantia" panose="02030602050306030303" pitchFamily="18" charset="0"/>
              </a:rPr>
              <a:t> locale.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Eficiență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călăuzirea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Duhului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Sfânt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slujire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Motto: </a:t>
            </a:r>
            <a:r>
              <a:rPr lang="en-GB" sz="2400" dirty="0">
                <a:latin typeface="Constantia" panose="02030602050306030303" pitchFamily="18" charset="0"/>
              </a:rPr>
              <a:t>Nu </a:t>
            </a:r>
            <a:r>
              <a:rPr lang="en-GB" sz="2400" dirty="0" err="1">
                <a:latin typeface="Constantia" panose="02030602050306030303" pitchFamily="18" charset="0"/>
              </a:rPr>
              <a:t>este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loc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mai</a:t>
            </a:r>
            <a:r>
              <a:rPr lang="en-GB" sz="2400" dirty="0">
                <a:latin typeface="Constantia" panose="02030602050306030303" pitchFamily="18" charset="0"/>
              </a:rPr>
              <a:t> bun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dirty="0" err="1">
                <a:latin typeface="Constantia" panose="02030602050306030303" pitchFamily="18" charset="0"/>
              </a:rPr>
              <a:t>fii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decât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centrul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voii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Dumnezeu</a:t>
            </a:r>
            <a:r>
              <a:rPr lang="en-GB" sz="2400" dirty="0">
                <a:latin typeface="Constantia" panose="02030602050306030303" pitchFamily="18" charset="0"/>
              </a:rPr>
              <a:t>,</a:t>
            </a:r>
          </a:p>
          <a:p>
            <a:r>
              <a:rPr lang="en-GB" sz="2400" dirty="0" err="1">
                <a:latin typeface="Constantia" panose="02030602050306030303" pitchFamily="18" charset="0"/>
              </a:rPr>
              <a:t>excepție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făcând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situația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ai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ajuns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dirty="0" err="1">
                <a:latin typeface="Constantia" panose="02030602050306030303" pitchFamily="18" charset="0"/>
              </a:rPr>
              <a:t>prezența</a:t>
            </a:r>
            <a:r>
              <a:rPr lang="en-GB" sz="2400" dirty="0">
                <a:latin typeface="Constantia" panose="02030602050306030303" pitchFamily="18" charset="0"/>
              </a:rPr>
              <a:t> Sa.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55" y="1046746"/>
            <a:ext cx="5443944" cy="408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827" y="5260208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 smtClean="0">
                <a:latin typeface="Constantia" panose="02030602050306030303" pitchFamily="18" charset="0"/>
              </a:rPr>
              <a:t>Asia de Est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9285515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100%</a:t>
            </a:r>
          </a:p>
          <a:p>
            <a:r>
              <a:rPr lang="en-GB" sz="3200" dirty="0" err="1" smtClean="0">
                <a:latin typeface="Constantia" panose="02030602050306030303" pitchFamily="18" charset="0"/>
              </a:rPr>
              <a:t>Județele</a:t>
            </a:r>
            <a:r>
              <a:rPr lang="en-GB" sz="3200" dirty="0" smtClean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cel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mai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puțin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evanghelizate</a:t>
            </a:r>
            <a:r>
              <a:rPr lang="en-GB" sz="3200" dirty="0">
                <a:latin typeface="Constantia" panose="02030602050306030303" pitchFamily="18" charset="0"/>
              </a:rPr>
              <a:t> din </a:t>
            </a:r>
            <a:r>
              <a:rPr lang="en-GB" sz="3200" dirty="0" err="1">
                <a:latin typeface="Constantia" panose="02030602050306030303" pitchFamily="18" charset="0"/>
              </a:rPr>
              <a:t>România</a:t>
            </a:r>
            <a:r>
              <a:rPr lang="en-GB" sz="3200" dirty="0">
                <a:latin typeface="Constantia" panose="02030602050306030303" pitchFamily="18" charset="0"/>
              </a:rPr>
              <a:t>: </a:t>
            </a:r>
            <a:endParaRPr lang="en-GB" sz="3200" b="1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Prahova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5686" y="1579386"/>
            <a:ext cx="77615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nstantia" panose="02030602050306030303" pitchFamily="18" charset="0"/>
              </a:rPr>
              <a:t>Dintre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județele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țară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b="1" dirty="0">
                <a:latin typeface="Constantia" panose="02030602050306030303" pitchFamily="18" charset="0"/>
              </a:rPr>
              <a:t>Prahova </a:t>
            </a:r>
            <a:r>
              <a:rPr lang="en-GB" sz="2400" dirty="0" err="1">
                <a:latin typeface="Constantia" panose="02030602050306030303" pitchFamily="18" charset="0"/>
              </a:rPr>
              <a:t>este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codaș</a:t>
            </a:r>
            <a:r>
              <a:rPr lang="en-GB" sz="2400" dirty="0">
                <a:latin typeface="Constantia" panose="02030602050306030303" pitchFamily="18" charset="0"/>
              </a:rPr>
              <a:t> ca </a:t>
            </a:r>
            <a:r>
              <a:rPr lang="en-GB" sz="2400" dirty="0" err="1">
                <a:latin typeface="Constantia" panose="02030602050306030303" pitchFamily="18" charset="0"/>
              </a:rPr>
              <a:t>suprafață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este</a:t>
            </a:r>
            <a:r>
              <a:rPr lang="en-GB" sz="2400" dirty="0">
                <a:latin typeface="Constantia" panose="02030602050306030303" pitchFamily="18" charset="0"/>
              </a:rPr>
              <a:t> al </a:t>
            </a:r>
            <a:r>
              <a:rPr lang="en-GB" sz="2400" dirty="0" err="1">
                <a:latin typeface="Constantia" panose="02030602050306030303" pitchFamily="18" charset="0"/>
              </a:rPr>
              <a:t>treilea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cel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mai</a:t>
            </a:r>
            <a:r>
              <a:rPr lang="en-GB" sz="2400" dirty="0">
                <a:latin typeface="Constantia" panose="02030602050306030303" pitchFamily="18" charset="0"/>
              </a:rPr>
              <a:t> mare </a:t>
            </a:r>
            <a:r>
              <a:rPr lang="en-GB" sz="2400" dirty="0" err="1">
                <a:latin typeface="Constantia" panose="02030602050306030303" pitchFamily="18" charset="0"/>
              </a:rPr>
              <a:t>județ</a:t>
            </a:r>
            <a:r>
              <a:rPr lang="en-GB" sz="2400" dirty="0">
                <a:latin typeface="Constantia" panose="02030602050306030303" pitchFamily="18" charset="0"/>
              </a:rPr>
              <a:t> ca </a:t>
            </a:r>
            <a:r>
              <a:rPr lang="en-GB" sz="2400" dirty="0" err="1">
                <a:latin typeface="Constantia" panose="02030602050306030303" pitchFamily="18" charset="0"/>
              </a:rPr>
              <a:t>populație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r>
              <a:rPr lang="en-GB" sz="2400" dirty="0">
                <a:latin typeface="Constantia" panose="02030602050306030303" pitchFamily="18" charset="0"/>
              </a:rPr>
              <a:t>93% </a:t>
            </a:r>
            <a:r>
              <a:rPr lang="en-GB" sz="2400" dirty="0" err="1">
                <a:latin typeface="Constantia" panose="02030602050306030303" pitchFamily="18" charset="0"/>
              </a:rPr>
              <a:t>dintre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locuitori</a:t>
            </a:r>
            <a:r>
              <a:rPr lang="en-GB" sz="2400" dirty="0">
                <a:latin typeface="Constantia" panose="02030602050306030303" pitchFamily="18" charset="0"/>
              </a:rPr>
              <a:t> s-au </a:t>
            </a:r>
            <a:r>
              <a:rPr lang="en-GB" sz="2400" dirty="0" err="1">
                <a:latin typeface="Constantia" panose="02030602050306030303" pitchFamily="18" charset="0"/>
              </a:rPr>
              <a:t>declarat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ortodocși</a:t>
            </a:r>
            <a:r>
              <a:rPr lang="en-GB" sz="2400" dirty="0">
                <a:latin typeface="Constantia" panose="02030602050306030303" pitchFamily="18" charset="0"/>
              </a:rPr>
              <a:t>, 0,7% </a:t>
            </a:r>
            <a:r>
              <a:rPr lang="en-GB" sz="2400" dirty="0" err="1">
                <a:latin typeface="Constantia" panose="02030602050306030303" pitchFamily="18" charset="0"/>
              </a:rPr>
              <a:t>penticostali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0,59% </a:t>
            </a:r>
            <a:r>
              <a:rPr lang="en-GB" sz="2400" dirty="0" err="1">
                <a:latin typeface="Constantia" panose="02030602050306030303" pitchFamily="18" charset="0"/>
              </a:rPr>
              <a:t>adventiști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ziua</a:t>
            </a:r>
            <a:r>
              <a:rPr lang="en-GB" sz="2400" dirty="0">
                <a:latin typeface="Constantia" panose="02030602050306030303" pitchFamily="18" charset="0"/>
              </a:rPr>
              <a:t> a </a:t>
            </a:r>
            <a:r>
              <a:rPr lang="en-GB" sz="2400" dirty="0" err="1">
                <a:latin typeface="Constantia" panose="02030602050306030303" pitchFamily="18" charset="0"/>
              </a:rPr>
              <a:t>șaptea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r>
              <a:rPr lang="en-GB" sz="2400" dirty="0" err="1">
                <a:latin typeface="Constantia" panose="02030602050306030303" pitchFamily="18" charset="0"/>
              </a:rPr>
              <a:t>Județul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este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compus</a:t>
            </a:r>
            <a:r>
              <a:rPr lang="en-GB" sz="2400" dirty="0">
                <a:latin typeface="Constantia" panose="02030602050306030303" pitchFamily="18" charset="0"/>
              </a:rPr>
              <a:t> din 2 </a:t>
            </a:r>
            <a:r>
              <a:rPr lang="en-GB" sz="2400" dirty="0" err="1">
                <a:latin typeface="Constantia" panose="02030602050306030303" pitchFamily="18" charset="0"/>
              </a:rPr>
              <a:t>municipii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12 </a:t>
            </a:r>
            <a:r>
              <a:rPr lang="en-GB" sz="2400" dirty="0" err="1">
                <a:latin typeface="Constantia" panose="02030602050306030303" pitchFamily="18" charset="0"/>
              </a:rPr>
              <a:t>orașe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iar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6 </a:t>
            </a:r>
            <a:r>
              <a:rPr lang="en-GB" sz="2400" dirty="0" err="1">
                <a:latin typeface="Constantia" panose="02030602050306030303" pitchFamily="18" charset="0"/>
              </a:rPr>
              <a:t>dintre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ele</a:t>
            </a:r>
            <a:r>
              <a:rPr lang="en-GB" sz="2400" dirty="0">
                <a:latin typeface="Constantia" panose="02030602050306030303" pitchFamily="18" charset="0"/>
              </a:rPr>
              <a:t> nu </a:t>
            </a:r>
            <a:r>
              <a:rPr lang="en-GB" sz="2400" dirty="0" err="1">
                <a:latin typeface="Constantia" panose="02030602050306030303" pitchFamily="18" charset="0"/>
              </a:rPr>
              <a:t>există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biserică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penticostală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r>
              <a:rPr lang="en-GB" sz="2400" b="1" dirty="0">
                <a:latin typeface="Constantia" panose="02030602050306030303" pitchFamily="18" charset="0"/>
              </a:rPr>
              <a:t>Motive 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Plantarea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orașele</a:t>
            </a:r>
            <a:r>
              <a:rPr lang="en-GB" sz="2400" dirty="0">
                <a:latin typeface="Constantia" panose="02030602050306030303" pitchFamily="18" charset="0"/>
              </a:rPr>
              <a:t>: </a:t>
            </a:r>
            <a:r>
              <a:rPr lang="en-GB" sz="2400" b="1" dirty="0" err="1">
                <a:latin typeface="Constantia" panose="02030602050306030303" pitchFamily="18" charset="0"/>
              </a:rPr>
              <a:t>Azuga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Breaza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Comarnic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Mâneciu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Urlați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Bucov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Identificarea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slujitori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gata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evanghelizare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orașele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amintite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Obținerea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resurselor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necesare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a </a:t>
            </a:r>
            <a:r>
              <a:rPr lang="en-GB" sz="2400" dirty="0" err="1">
                <a:latin typeface="Constantia" panose="02030602050306030303" pitchFamily="18" charset="0"/>
              </a:rPr>
              <a:t>susține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lucrarea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plantare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biserici</a:t>
            </a:r>
            <a:r>
              <a:rPr lang="en-GB" sz="2400" dirty="0" smtClean="0">
                <a:latin typeface="Constantia" panose="02030602050306030303" pitchFamily="18" charset="0"/>
              </a:rPr>
              <a:t>.</a:t>
            </a:r>
            <a:endParaRPr lang="en-GB" sz="2400" dirty="0"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4" y="2432197"/>
            <a:ext cx="3963192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47</TotalTime>
  <Words>234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10</cp:revision>
  <dcterms:created xsi:type="dcterms:W3CDTF">2019-05-08T05:40:17Z</dcterms:created>
  <dcterms:modified xsi:type="dcterms:W3CDTF">2021-08-24T08:40:00Z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