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 noEditPoints="1"/>
          </p:cNvSpPr>
          <p:nvPr/>
        </p:nvSpPr>
        <p:spPr bwMode="auto">
          <a:xfrm>
            <a:off x="-4764" y="285750"/>
            <a:ext cx="12193588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sz="1800">
              <a:solidFill>
                <a:schemeClr val="l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930" y="1828800"/>
            <a:ext cx="9756141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931" y="5029200"/>
            <a:ext cx="7850644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68338489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453489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85800"/>
            <a:ext cx="213487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685800"/>
            <a:ext cx="7418070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07694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664343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31" y="3429001"/>
            <a:ext cx="9756141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466" y="685802"/>
            <a:ext cx="7855109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9914194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60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110" y="1828800"/>
            <a:ext cx="4709961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276312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931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3685" y="1828800"/>
            <a:ext cx="4710387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3685" y="2743201"/>
            <a:ext cx="4710387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2321090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83418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936289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342" y="685800"/>
            <a:ext cx="5640269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75375983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518136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3887212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7341" y="685800"/>
            <a:ext cx="5640269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391" y="4876800"/>
            <a:ext cx="3887212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418716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931" y="274638"/>
            <a:ext cx="9756141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931" y="1828800"/>
            <a:ext cx="9756141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3936" y="6448427"/>
            <a:ext cx="1396623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B0B3A2-85CD-4CC3-83DB-E635ED53EFC3}" type="datetimeFigureOut">
              <a:rPr lang="ro-RO" smtClean="0"/>
              <a:t>02.11.2021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9151" y="6448427"/>
            <a:ext cx="6639905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30772" y="6448427"/>
            <a:ext cx="114329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528A0-6128-48C2-8B9C-100D3FC5070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126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6" y="2121158"/>
            <a:ext cx="2915997" cy="3476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54970" y="304800"/>
            <a:ext cx="928551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o-RO" sz="3200" dirty="0" smtClean="0">
                <a:latin typeface="Constantia" panose="02030602050306030303" pitchFamily="18" charset="0"/>
              </a:rPr>
              <a:t>21 noiembrie</a:t>
            </a:r>
            <a:endParaRPr lang="en-GB" sz="3200" dirty="0" err="1" smtClean="0">
              <a:latin typeface="Constantia" panose="02030602050306030303" pitchFamily="18" charset="0"/>
            </a:endParaRPr>
          </a:p>
          <a:p>
            <a:pPr>
              <a:lnSpc>
                <a:spcPct val="90000"/>
              </a:lnSpc>
            </a:pPr>
            <a:r>
              <a:rPr lang="ro-RO" sz="4000" b="1" dirty="0" smtClean="0">
                <a:latin typeface="Constantia" panose="02030602050306030303" pitchFamily="18" charset="0"/>
              </a:rPr>
              <a:t>Jon &amp; Raluca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2486" y="2121158"/>
            <a:ext cx="67148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Constantia" panose="02030602050306030303" pitchFamily="18" charset="0"/>
              </a:rPr>
              <a:t>Slujesc</a:t>
            </a:r>
            <a:r>
              <a:rPr lang="en-GB" sz="2400" b="1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Grecia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r>
              <a:rPr lang="it-IT" sz="2400" b="1" dirty="0" smtClean="0">
                <a:latin typeface="Constantia" panose="02030602050306030303" pitchFamily="18" charset="0"/>
              </a:rPr>
              <a:t>Trimi</a:t>
            </a:r>
            <a:r>
              <a:rPr lang="ro-RO" sz="2400" b="1" dirty="0" smtClean="0">
                <a:latin typeface="Constantia" panose="02030602050306030303" pitchFamily="18" charset="0"/>
              </a:rPr>
              <a:t>ș</a:t>
            </a:r>
            <a:r>
              <a:rPr lang="it-IT" sz="2400" b="1" dirty="0" smtClean="0">
                <a:latin typeface="Constantia" panose="02030602050306030303" pitchFamily="18" charset="0"/>
              </a:rPr>
              <a:t>i </a:t>
            </a:r>
            <a:r>
              <a:rPr lang="it-IT" sz="2400" b="1" dirty="0">
                <a:latin typeface="Constantia" panose="02030602050306030303" pitchFamily="18" charset="0"/>
              </a:rPr>
              <a:t>de </a:t>
            </a:r>
            <a:r>
              <a:rPr lang="it-IT" sz="2400" dirty="0">
                <a:latin typeface="Constantia" panose="02030602050306030303" pitchFamily="18" charset="0"/>
              </a:rPr>
              <a:t>Biserica </a:t>
            </a:r>
            <a:r>
              <a:rPr lang="it-IT" sz="2400" i="1" dirty="0">
                <a:latin typeface="Constantia" panose="02030602050306030303" pitchFamily="18" charset="0"/>
              </a:rPr>
              <a:t>Betezda </a:t>
            </a:r>
            <a:r>
              <a:rPr lang="it-IT" sz="2400" dirty="0">
                <a:latin typeface="Constantia" panose="02030602050306030303" pitchFamily="18" charset="0"/>
              </a:rPr>
              <a:t>din Michigan, SUA </a:t>
            </a:r>
          </a:p>
          <a:p>
            <a:r>
              <a:rPr lang="en-GB" sz="2400" b="1" dirty="0" err="1">
                <a:latin typeface="Constantia" panose="02030602050306030303" pitchFamily="18" charset="0"/>
              </a:rPr>
              <a:t>Începând</a:t>
            </a:r>
            <a:r>
              <a:rPr lang="en-GB" sz="2400" b="1" dirty="0">
                <a:latin typeface="Constantia" panose="02030602050306030303" pitchFamily="18" charset="0"/>
              </a:rPr>
              <a:t> din </a:t>
            </a:r>
            <a:r>
              <a:rPr lang="en-GB" sz="2400" dirty="0">
                <a:latin typeface="Constantia" panose="02030602050306030303" pitchFamily="18" charset="0"/>
              </a:rPr>
              <a:t>2017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Se </a:t>
            </a:r>
            <a:r>
              <a:rPr lang="en-GB" sz="2400" b="1" dirty="0" err="1">
                <a:latin typeface="Constantia" panose="02030602050306030303" pitchFamily="18" charset="0"/>
              </a:rPr>
              <a:t>implică</a:t>
            </a:r>
            <a:r>
              <a:rPr lang="en-GB" sz="2400" b="1" dirty="0">
                <a:latin typeface="Constantia" panose="02030602050306030303" pitchFamily="18" charset="0"/>
              </a:rPr>
              <a:t> </a:t>
            </a:r>
            <a:r>
              <a:rPr lang="en-GB" sz="2400" b="1" dirty="0" err="1">
                <a:latin typeface="Constantia" panose="02030602050306030303" pitchFamily="18" charset="0"/>
              </a:rPr>
              <a:t>în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Ucenicizare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Domeniul</a:t>
            </a:r>
            <a:r>
              <a:rPr lang="en-GB" sz="2400" dirty="0">
                <a:latin typeface="Constantia" panose="02030602050306030303" pitchFamily="18" charset="0"/>
              </a:rPr>
              <a:t> media [</a:t>
            </a:r>
            <a:r>
              <a:rPr lang="en-GB" sz="2400" dirty="0" err="1">
                <a:latin typeface="Constantia" panose="02030602050306030303" pitchFamily="18" charset="0"/>
              </a:rPr>
              <a:t>realizarea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resurse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creștine</a:t>
            </a:r>
            <a:r>
              <a:rPr lang="en-GB" sz="2400" dirty="0">
                <a:latin typeface="Constantia" panose="02030602050306030303" pitchFamily="18" charset="0"/>
              </a:rPr>
              <a:t>, radio etc.]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Predarea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diverselor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meșteșuguri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refugiați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43842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690" y="1046746"/>
            <a:ext cx="6419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nstantia" panose="02030602050306030303" pitchFamily="18" charset="0"/>
              </a:rPr>
              <a:t>Motive </a:t>
            </a:r>
            <a:r>
              <a:rPr lang="en-GB" sz="2400" b="1" dirty="0">
                <a:latin typeface="Constantia" panose="02030602050306030303" pitchFamily="18" charset="0"/>
              </a:rPr>
              <a:t>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Înțelepciune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tuturor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deciziilor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privitoare</a:t>
            </a:r>
            <a:r>
              <a:rPr lang="en-GB" sz="2400" dirty="0">
                <a:latin typeface="Constantia" panose="02030602050306030303" pitchFamily="18" charset="0"/>
              </a:rPr>
              <a:t> la </a:t>
            </a:r>
            <a:r>
              <a:rPr lang="en-GB" sz="2400" dirty="0" err="1">
                <a:latin typeface="Constantia" panose="02030602050306030303" pitchFamily="18" charset="0"/>
              </a:rPr>
              <a:t>lucrare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familie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Duhul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lucreze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atingă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inimile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refugiaților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mijlocul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cărora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lucrează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misionarii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err="1" smtClean="0">
                <a:latin typeface="Constantia" panose="02030602050306030303" pitchFamily="18" charset="0"/>
              </a:rPr>
              <a:t>Protecție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divină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familia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echipa</a:t>
            </a:r>
            <a:r>
              <a:rPr lang="en-GB" sz="2400" dirty="0">
                <a:latin typeface="Constantia" panose="02030602050306030303" pitchFamily="18" charset="0"/>
              </a:rPr>
              <a:t> din care </a:t>
            </a:r>
            <a:r>
              <a:rPr lang="en-GB" sz="2400" dirty="0" err="1">
                <a:latin typeface="Constantia" panose="02030602050306030303" pitchFamily="18" charset="0"/>
              </a:rPr>
              <a:t>fac</a:t>
            </a:r>
            <a:r>
              <a:rPr lang="en-GB" sz="2400" dirty="0">
                <a:latin typeface="Constantia" panose="02030602050306030303" pitchFamily="18" charset="0"/>
              </a:rPr>
              <a:t> parte. </a:t>
            </a:r>
          </a:p>
          <a:p>
            <a:endParaRPr lang="en-GB" sz="2400" dirty="0">
              <a:latin typeface="Constantia" panose="02030602050306030303" pitchFamily="18" charset="0"/>
            </a:endParaRPr>
          </a:p>
          <a:p>
            <a:r>
              <a:rPr lang="it-IT" sz="2400" b="1" dirty="0">
                <a:latin typeface="Constantia" panose="02030602050306030303" pitchFamily="18" charset="0"/>
              </a:rPr>
              <a:t>Motto: </a:t>
            </a:r>
            <a:endParaRPr lang="en-GB" sz="2400" dirty="0">
              <a:latin typeface="Constantia" panose="02030602050306030303" pitchFamily="18" charset="0"/>
            </a:endParaRPr>
          </a:p>
          <a:p>
            <a:r>
              <a:rPr lang="en-GB" sz="2400" dirty="0" err="1" smtClean="0">
                <a:latin typeface="Constantia" panose="02030602050306030303" pitchFamily="18" charset="0"/>
              </a:rPr>
              <a:t>Urmează</a:t>
            </a:r>
            <a:r>
              <a:rPr lang="en-GB" sz="2400" dirty="0" smtClean="0">
                <a:latin typeface="Constantia" panose="02030602050306030303" pitchFamily="18" charset="0"/>
              </a:rPr>
              <a:t>-L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slujește</a:t>
            </a:r>
            <a:r>
              <a:rPr lang="en-GB" sz="2400" dirty="0">
                <a:latin typeface="Constantia" panose="02030602050306030303" pitchFamily="18" charset="0"/>
              </a:rPr>
              <a:t>-le </a:t>
            </a:r>
            <a:r>
              <a:rPr lang="en-GB" sz="2400" dirty="0" err="1">
                <a:latin typeface="Constantia" panose="02030602050306030303" pitchFamily="18" charset="0"/>
              </a:rPr>
              <a:t>oamenilor</a:t>
            </a:r>
            <a:r>
              <a:rPr lang="en-GB" sz="2400" dirty="0">
                <a:latin typeface="Constantia" panose="02030602050306030303" pitchFamily="18" charset="0"/>
              </a:rPr>
              <a:t>, cu </a:t>
            </a:r>
            <a:r>
              <a:rPr lang="en-GB" sz="2400" dirty="0" err="1">
                <a:latin typeface="Constantia" panose="02030602050306030303" pitchFamily="18" charset="0"/>
              </a:rPr>
              <a:t>înțelepciune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smerenie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  <a:endParaRPr lang="it-IT" sz="2400" dirty="0">
              <a:latin typeface="Constantia" panose="0203060205030603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56" y="1046746"/>
            <a:ext cx="5443941" cy="40821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9827" y="5260208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o-RO" sz="3000" b="1" dirty="0" smtClean="0">
                <a:latin typeface="Constantia" panose="02030602050306030303" pitchFamily="18" charset="0"/>
              </a:rPr>
              <a:t>Grecia</a:t>
            </a:r>
            <a:endParaRPr lang="en-GB" sz="3000" b="1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4425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970" y="304800"/>
            <a:ext cx="520556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3200" dirty="0" err="1" smtClean="0">
                <a:latin typeface="Constantia" panose="02030602050306030303" pitchFamily="18" charset="0"/>
              </a:rPr>
              <a:t>Proiectul</a:t>
            </a:r>
            <a:r>
              <a:rPr lang="en-GB" sz="3200" dirty="0" smtClean="0">
                <a:latin typeface="Constantia" panose="02030602050306030303" pitchFamily="18" charset="0"/>
              </a:rPr>
              <a:t> Rom</a:t>
            </a:r>
            <a:r>
              <a:rPr lang="ro-RO" sz="3200" dirty="0" smtClean="0">
                <a:latin typeface="Constantia" panose="02030602050306030303" pitchFamily="18" charset="0"/>
              </a:rPr>
              <a:t>ânia 100%</a:t>
            </a:r>
          </a:p>
          <a:p>
            <a:r>
              <a:rPr lang="en-GB" sz="3200" dirty="0" err="1" smtClean="0">
                <a:latin typeface="Constantia" panose="02030602050306030303" pitchFamily="18" charset="0"/>
              </a:rPr>
              <a:t>Etniile</a:t>
            </a:r>
            <a:r>
              <a:rPr lang="en-GB" sz="3200" dirty="0" smtClean="0">
                <a:latin typeface="Constantia" panose="02030602050306030303" pitchFamily="18" charset="0"/>
              </a:rPr>
              <a:t> </a:t>
            </a:r>
            <a:r>
              <a:rPr lang="en-GB" sz="3200" dirty="0">
                <a:latin typeface="Constantia" panose="02030602050306030303" pitchFamily="18" charset="0"/>
              </a:rPr>
              <a:t>din </a:t>
            </a:r>
            <a:r>
              <a:rPr lang="en-GB" sz="3200" dirty="0" err="1">
                <a:latin typeface="Constantia" panose="02030602050306030303" pitchFamily="18" charset="0"/>
              </a:rPr>
              <a:t>România</a:t>
            </a:r>
            <a:r>
              <a:rPr lang="en-GB" sz="3200" dirty="0" smtClean="0">
                <a:latin typeface="Constantia" panose="02030602050306030303" pitchFamily="18" charset="0"/>
              </a:rPr>
              <a:t>: </a:t>
            </a:r>
            <a:r>
              <a:rPr lang="ro-RO" sz="3200" dirty="0" smtClean="0">
                <a:latin typeface="Constantia" panose="02030602050306030303" pitchFamily="18" charset="0"/>
              </a:rPr>
              <a:t> </a:t>
            </a:r>
            <a:endParaRPr lang="en-GB" dirty="0"/>
          </a:p>
          <a:p>
            <a:r>
              <a:rPr lang="ro-RO" sz="4000" b="1" dirty="0" smtClean="0">
                <a:latin typeface="Constantia" panose="02030602050306030303" pitchFamily="18" charset="0"/>
              </a:rPr>
              <a:t>Turcii și tătarii</a:t>
            </a:r>
            <a:endParaRPr lang="en-GB" sz="4000" b="1" dirty="0">
              <a:latin typeface="Constantia" panose="0203060205030603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970" y="2387750"/>
            <a:ext cx="108383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latin typeface="Constantia" panose="02030602050306030303" pitchFamily="18" charset="0"/>
              </a:rPr>
              <a:t>Turcii</a:t>
            </a:r>
            <a:r>
              <a:rPr lang="en-GB" sz="2400" dirty="0" smtClean="0">
                <a:latin typeface="Constantia" panose="02030602050306030303" pitchFamily="18" charset="0"/>
              </a:rPr>
              <a:t> </a:t>
            </a:r>
            <a:r>
              <a:rPr lang="en-GB" sz="2400" dirty="0">
                <a:latin typeface="Constantia" panose="02030602050306030303" pitchFamily="18" charset="0"/>
              </a:rPr>
              <a:t>din </a:t>
            </a:r>
            <a:r>
              <a:rPr lang="en-GB" sz="2400" dirty="0" err="1">
                <a:latin typeface="Constantia" panose="02030602050306030303" pitchFamily="18" charset="0"/>
              </a:rPr>
              <a:t>România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sunt</a:t>
            </a:r>
            <a:r>
              <a:rPr lang="en-GB" sz="2400" dirty="0">
                <a:latin typeface="Constantia" panose="02030602050306030303" pitchFamily="18" charset="0"/>
              </a:rPr>
              <a:t> o </a:t>
            </a:r>
            <a:r>
              <a:rPr lang="en-GB" sz="2400" dirty="0" err="1">
                <a:latin typeface="Constantia" panose="02030602050306030303" pitchFamily="18" charset="0"/>
              </a:rPr>
              <a:t>minoritate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etnică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regăsită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special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județul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Constanța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dar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județul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Tulcea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municipiul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București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dirty="0" err="1">
                <a:latin typeface="Constantia" panose="02030602050306030303" pitchFamily="18" charset="0"/>
              </a:rPr>
              <a:t>Tătarii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România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vorbitori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limbă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tătară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aparțin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unui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grup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popoare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mongolo-turco-turanice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provenit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special de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teritoriile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Asiei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dirty="0" err="1">
                <a:latin typeface="Constantia" panose="02030602050306030303" pitchFamily="18" charset="0"/>
              </a:rPr>
              <a:t>Turcii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tătarii</a:t>
            </a:r>
            <a:r>
              <a:rPr lang="en-GB" sz="2400" dirty="0">
                <a:latin typeface="Constantia" panose="02030602050306030303" pitchFamily="18" charset="0"/>
              </a:rPr>
              <a:t> din </a:t>
            </a:r>
            <a:r>
              <a:rPr lang="en-GB" sz="2400" dirty="0" err="1">
                <a:latin typeface="Constantia" panose="02030602050306030303" pitchFamily="18" charset="0"/>
              </a:rPr>
              <a:t>România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sunt</a:t>
            </a:r>
            <a:r>
              <a:rPr lang="en-GB" sz="2400" dirty="0">
                <a:latin typeface="Constantia" panose="02030602050306030303" pitchFamily="18" charset="0"/>
              </a:rPr>
              <a:t> predominant </a:t>
            </a:r>
            <a:r>
              <a:rPr lang="en-GB" sz="2400" dirty="0" err="1">
                <a:latin typeface="Constantia" panose="02030602050306030303" pitchFamily="18" charset="0"/>
              </a:rPr>
              <a:t>musulmani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r>
              <a:rPr lang="en-GB" sz="2400" b="1" dirty="0">
                <a:latin typeface="Constantia" panose="02030602050306030303" pitchFamily="18" charset="0"/>
              </a:rPr>
              <a:t>Motive de </a:t>
            </a:r>
            <a:r>
              <a:rPr lang="en-GB" sz="2400" b="1" dirty="0" err="1">
                <a:latin typeface="Constantia" panose="02030602050306030303" pitchFamily="18" charset="0"/>
              </a:rPr>
              <a:t>rugăciune</a:t>
            </a:r>
            <a:r>
              <a:rPr lang="en-GB" sz="2400" b="1" dirty="0">
                <a:latin typeface="Constantia" panose="02030602050306030303" pitchFamily="18" charset="0"/>
              </a:rPr>
              <a:t>: </a:t>
            </a:r>
            <a:endParaRPr lang="en-GB" sz="2400" dirty="0"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nstantia" panose="02030602050306030303" pitchFamily="18" charset="0"/>
              </a:rPr>
              <a:t>Ne </a:t>
            </a:r>
            <a:r>
              <a:rPr lang="en-GB" sz="2400" dirty="0" err="1">
                <a:latin typeface="Constantia" panose="02030602050306030303" pitchFamily="18" charset="0"/>
              </a:rPr>
              <a:t>rugăm</a:t>
            </a:r>
            <a:r>
              <a:rPr lang="en-GB" sz="2400" dirty="0">
                <a:latin typeface="Constantia" panose="02030602050306030303" pitchFamily="18" charset="0"/>
              </a:rPr>
              <a:t> ca </a:t>
            </a:r>
            <a:r>
              <a:rPr lang="en-GB" sz="2400" dirty="0" err="1">
                <a:latin typeface="Constantia" panose="02030602050306030303" pitchFamily="18" charset="0"/>
              </a:rPr>
              <a:t>în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comunitățile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turci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tătari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se </a:t>
            </a:r>
            <a:r>
              <a:rPr lang="en-GB" sz="2400" dirty="0" err="1">
                <a:latin typeface="Constantia" panose="02030602050306030303" pitchFamily="18" charset="0"/>
              </a:rPr>
              <a:t>formeze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comunități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puternice</a:t>
            </a:r>
            <a:r>
              <a:rPr lang="en-GB" sz="2400" dirty="0">
                <a:latin typeface="Constantia" panose="02030602050306030303" pitchFamily="18" charset="0"/>
              </a:rPr>
              <a:t> de </a:t>
            </a:r>
            <a:r>
              <a:rPr lang="en-GB" sz="2400" dirty="0" err="1">
                <a:latin typeface="Constantia" panose="02030602050306030303" pitchFamily="18" charset="0"/>
              </a:rPr>
              <a:t>creștini</a:t>
            </a:r>
            <a:r>
              <a:rPr lang="en-GB" sz="2400" dirty="0">
                <a:latin typeface="Constantia" panose="02030602050306030303" pitchFamily="18" charset="0"/>
              </a:rPr>
              <a:t>, care </a:t>
            </a:r>
            <a:r>
              <a:rPr lang="en-GB" sz="2400" dirty="0" err="1">
                <a:latin typeface="Constantia" panose="02030602050306030303" pitchFamily="18" charset="0"/>
              </a:rPr>
              <a:t>să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aibă</a:t>
            </a:r>
            <a:r>
              <a:rPr lang="en-GB" sz="2400" dirty="0">
                <a:latin typeface="Constantia" panose="02030602050306030303" pitchFamily="18" charset="0"/>
              </a:rPr>
              <a:t> impact </a:t>
            </a:r>
            <a:r>
              <a:rPr lang="en-GB" sz="2400" dirty="0" err="1">
                <a:latin typeface="Constantia" panose="02030602050306030303" pitchFamily="18" charset="0"/>
              </a:rPr>
              <a:t>asupra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acestora</a:t>
            </a:r>
            <a:r>
              <a:rPr lang="en-GB" sz="2400" dirty="0">
                <a:latin typeface="Constantia" panose="020306020503060303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Constantia" panose="02030602050306030303" pitchFamily="18" charset="0"/>
              </a:rPr>
              <a:t>Pentru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prioritizarea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evanghelizării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turcilor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și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tătarilor</a:t>
            </a:r>
            <a:r>
              <a:rPr lang="en-GB" sz="2400" dirty="0">
                <a:latin typeface="Constantia" panose="02030602050306030303" pitchFamily="18" charset="0"/>
              </a:rPr>
              <a:t>, </a:t>
            </a:r>
            <a:r>
              <a:rPr lang="en-GB" sz="2400" dirty="0" err="1">
                <a:latin typeface="Constantia" panose="02030602050306030303" pitchFamily="18" charset="0"/>
              </a:rPr>
              <a:t>deoarece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nevoia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musulmanilor</a:t>
            </a:r>
            <a:r>
              <a:rPr lang="en-GB" sz="2400" dirty="0">
                <a:latin typeface="Constantia" panose="02030602050306030303" pitchFamily="18" charset="0"/>
              </a:rPr>
              <a:t> de a-L </a:t>
            </a:r>
            <a:r>
              <a:rPr lang="en-GB" sz="2400" dirty="0" err="1">
                <a:latin typeface="Constantia" panose="02030602050306030303" pitchFamily="18" charset="0"/>
              </a:rPr>
              <a:t>cunoaște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pe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Dumnezeu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este</a:t>
            </a:r>
            <a:r>
              <a:rPr lang="en-GB" sz="2400" dirty="0">
                <a:latin typeface="Constantia" panose="02030602050306030303" pitchFamily="18" charset="0"/>
              </a:rPr>
              <a:t> </a:t>
            </a:r>
            <a:r>
              <a:rPr lang="en-GB" sz="2400" dirty="0" err="1">
                <a:latin typeface="Constantia" panose="02030602050306030303" pitchFamily="18" charset="0"/>
              </a:rPr>
              <a:t>foarte</a:t>
            </a:r>
            <a:r>
              <a:rPr lang="en-GB" sz="2400" dirty="0">
                <a:latin typeface="Constantia" panose="02030602050306030303" pitchFamily="18" charset="0"/>
              </a:rPr>
              <a:t> mare.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87214"/>
              </p:ext>
            </p:extLst>
          </p:nvPr>
        </p:nvGraphicFramePr>
        <p:xfrm>
          <a:off x="6252858" y="488867"/>
          <a:ext cx="5743198" cy="1822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7103">
                  <a:extLst>
                    <a:ext uri="{9D8B030D-6E8A-4147-A177-3AD203B41FA5}">
                      <a16:colId xmlns:a16="http://schemas.microsoft.com/office/drawing/2014/main" val="598308465"/>
                    </a:ext>
                  </a:extLst>
                </a:gridCol>
                <a:gridCol w="2177581">
                  <a:extLst>
                    <a:ext uri="{9D8B030D-6E8A-4147-A177-3AD203B41FA5}">
                      <a16:colId xmlns:a16="http://schemas.microsoft.com/office/drawing/2014/main" val="3120550649"/>
                    </a:ext>
                  </a:extLst>
                </a:gridCol>
                <a:gridCol w="2328514">
                  <a:extLst>
                    <a:ext uri="{9D8B030D-6E8A-4147-A177-3AD203B41FA5}">
                      <a16:colId xmlns:a16="http://schemas.microsoft.com/office/drawing/2014/main" val="3076919722"/>
                    </a:ext>
                  </a:extLst>
                </a:gridCol>
              </a:tblGrid>
              <a:tr h="728246"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>
                          <a:latin typeface="Constantia" panose="02030602050306030303" pitchFamily="18" charset="0"/>
                        </a:rPr>
                        <a:t>Etnici</a:t>
                      </a:r>
                      <a:endParaRPr lang="en-GB" sz="18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>
                          <a:latin typeface="Constantia" panose="02030602050306030303" pitchFamily="18" charset="0"/>
                        </a:rPr>
                        <a:t>Recensământul</a:t>
                      </a:r>
                      <a:r>
                        <a:rPr lang="en-GB" sz="1800" u="none" strike="noStrike" kern="1200" baseline="0" dirty="0" smtClean="0">
                          <a:latin typeface="Constantia" panose="02030602050306030303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800" u="none" strike="noStrike" kern="1200" baseline="0" dirty="0" smtClean="0">
                          <a:latin typeface="Constantia" panose="02030602050306030303" pitchFamily="18" charset="0"/>
                        </a:rPr>
                        <a:t>din 2002</a:t>
                      </a:r>
                      <a:endParaRPr lang="en-GB" sz="18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strike="noStrike" kern="1200" baseline="0" dirty="0" err="1" smtClean="0">
                          <a:latin typeface="Constantia" panose="02030602050306030303" pitchFamily="18" charset="0"/>
                        </a:rPr>
                        <a:t>Recensământul</a:t>
                      </a:r>
                      <a:r>
                        <a:rPr lang="en-GB" sz="1800" u="none" strike="noStrike" kern="1200" baseline="0" dirty="0" smtClean="0">
                          <a:latin typeface="Constantia" panose="02030602050306030303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800" u="none" strike="noStrike" kern="1200" baseline="0" dirty="0" smtClean="0">
                          <a:latin typeface="Constantia" panose="02030602050306030303" pitchFamily="18" charset="0"/>
                        </a:rPr>
                        <a:t>din 2011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270669"/>
                  </a:ext>
                </a:extLst>
              </a:tr>
              <a:tr h="547145">
                <a:tc>
                  <a:txBody>
                    <a:bodyPr/>
                    <a:lstStyle/>
                    <a:p>
                      <a:pPr algn="ctr"/>
                      <a:r>
                        <a:rPr lang="ro-RO" sz="1800" u="none" strike="noStrike" kern="1200" baseline="0" dirty="0" smtClean="0">
                          <a:latin typeface="Constantia" panose="02030602050306030303" pitchFamily="18" charset="0"/>
                        </a:rPr>
                        <a:t>Turci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32.098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27.698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105873"/>
                  </a:ext>
                </a:extLst>
              </a:tr>
              <a:tr h="547145"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Tătarii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23.935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800" b="0" i="0" u="none" strike="noStrike" kern="1200" baseline="0" dirty="0" smtClean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20.282</a:t>
                      </a:r>
                      <a:endParaRPr lang="en-GB" sz="1800" b="0" i="0" u="none" strike="noStrike" kern="1200" baseline="0" dirty="0" smtClean="0">
                        <a:solidFill>
                          <a:schemeClr val="tx1"/>
                        </a:solidFill>
                        <a:latin typeface="Constantia" panose="0203060205030603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298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9264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 Map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 Map" id="{2ADCF2F8-6A83-4891-9E91-5FB008385290}" vid="{7185CB27-4925-4CB3-9723-8A89D4A6BC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 Map</Template>
  <TotalTime>366</TotalTime>
  <Words>229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Constantia</vt:lpstr>
      <vt:lpstr>Theme1 Map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APME</dc:creator>
  <cp:lastModifiedBy>RePack by Diakov</cp:lastModifiedBy>
  <cp:revision>29</cp:revision>
  <dcterms:created xsi:type="dcterms:W3CDTF">2019-05-08T05:40:17Z</dcterms:created>
  <dcterms:modified xsi:type="dcterms:W3CDTF">2021-11-02T09:38:52Z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