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5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4764" y="285750"/>
            <a:ext cx="12193588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sz="1800"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930" y="1828800"/>
            <a:ext cx="9756141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931" y="5029200"/>
            <a:ext cx="7850644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68338489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02.11.2021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56453489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85800"/>
            <a:ext cx="2134871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930" y="685800"/>
            <a:ext cx="7418070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02.11.2021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0769428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02.11.2021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66643432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931" y="3429001"/>
            <a:ext cx="9756141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466" y="685802"/>
            <a:ext cx="7855109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02.11.2021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99914194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600" y="1828800"/>
            <a:ext cx="4709961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4110" y="1828800"/>
            <a:ext cx="4709961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02.11.2021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42763121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931" y="1828800"/>
            <a:ext cx="4710387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931" y="2743201"/>
            <a:ext cx="4710387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3685" y="1828800"/>
            <a:ext cx="4710387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3685" y="2743201"/>
            <a:ext cx="4710387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02.11.2021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72321090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02.11.2021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18341838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02.11.2021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29362892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518136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91" y="685800"/>
            <a:ext cx="3887212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7342" y="685800"/>
            <a:ext cx="5640269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391" y="4876800"/>
            <a:ext cx="3887212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02.11.2021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75375983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518136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91" y="685800"/>
            <a:ext cx="3887212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7341" y="685800"/>
            <a:ext cx="5640269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391" y="4876800"/>
            <a:ext cx="3887212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02.11.2021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44187167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931" y="274638"/>
            <a:ext cx="9756141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931" y="1828800"/>
            <a:ext cx="9756141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3936" y="6448427"/>
            <a:ext cx="1396623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DB0B3A2-85CD-4CC3-83DB-E635ED53EFC3}" type="datetimeFigureOut">
              <a:rPr lang="ro-RO" smtClean="0"/>
              <a:t>02.11.2021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9151" y="6448427"/>
            <a:ext cx="6639905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30772" y="6448427"/>
            <a:ext cx="114329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51264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97" y="1992086"/>
            <a:ext cx="3903604" cy="25926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754970" y="304800"/>
            <a:ext cx="9285515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o-RO" sz="3200" dirty="0" smtClean="0">
                <a:latin typeface="Constantia" panose="02030602050306030303" pitchFamily="18" charset="0"/>
              </a:rPr>
              <a:t>28</a:t>
            </a:r>
            <a:r>
              <a:rPr lang="ro-RO" sz="3200" dirty="0" smtClean="0">
                <a:latin typeface="Constantia" panose="02030602050306030303" pitchFamily="18" charset="0"/>
              </a:rPr>
              <a:t> noiembrie</a:t>
            </a:r>
          </a:p>
          <a:p>
            <a:pPr>
              <a:lnSpc>
                <a:spcPct val="90000"/>
              </a:lnSpc>
            </a:pPr>
            <a:r>
              <a:rPr lang="ro-RO" sz="4000" b="1" dirty="0" smtClean="0">
                <a:latin typeface="Constantia" panose="02030602050306030303" pitchFamily="18" charset="0"/>
              </a:rPr>
              <a:t>Octavian &amp; Ashley</a:t>
            </a:r>
            <a:endParaRPr lang="en-GB" sz="4000" b="1" dirty="0">
              <a:latin typeface="Constantia" panose="0203060205030603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44886" y="1536174"/>
            <a:ext cx="656249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 smtClean="0">
                <a:latin typeface="Constantia" panose="02030602050306030303" pitchFamily="18" charset="0"/>
              </a:rPr>
              <a:t>Împreună</a:t>
            </a:r>
            <a:r>
              <a:rPr lang="en-GB" sz="2400" b="1" dirty="0" smtClean="0">
                <a:latin typeface="Constantia" panose="02030602050306030303" pitchFamily="18" charset="0"/>
              </a:rPr>
              <a:t> </a:t>
            </a:r>
            <a:r>
              <a:rPr lang="en-GB" sz="2400" b="1" dirty="0">
                <a:latin typeface="Constantia" panose="02030602050306030303" pitchFamily="18" charset="0"/>
              </a:rPr>
              <a:t>cu </a:t>
            </a:r>
            <a:r>
              <a:rPr lang="en-GB" sz="2400" b="1" dirty="0" err="1">
                <a:latin typeface="Constantia" panose="02030602050306030303" pitchFamily="18" charset="0"/>
              </a:rPr>
              <a:t>fiica</a:t>
            </a:r>
            <a:r>
              <a:rPr lang="en-GB" sz="2400" b="1" dirty="0">
                <a:latin typeface="Constantia" panose="02030602050306030303" pitchFamily="18" charset="0"/>
              </a:rPr>
              <a:t>: </a:t>
            </a:r>
            <a:r>
              <a:rPr lang="en-GB" sz="2400" dirty="0">
                <a:latin typeface="Constantia" panose="02030602050306030303" pitchFamily="18" charset="0"/>
              </a:rPr>
              <a:t>Hadassah </a:t>
            </a:r>
          </a:p>
          <a:p>
            <a:r>
              <a:rPr lang="en-GB" sz="2400" b="1" dirty="0" err="1">
                <a:latin typeface="Constantia" panose="02030602050306030303" pitchFamily="18" charset="0"/>
              </a:rPr>
              <a:t>Slujesc</a:t>
            </a:r>
            <a:r>
              <a:rPr lang="en-GB" sz="2400" b="1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într</a:t>
            </a:r>
            <a:r>
              <a:rPr lang="en-GB" sz="2400" dirty="0">
                <a:latin typeface="Constantia" panose="02030602050306030303" pitchFamily="18" charset="0"/>
              </a:rPr>
              <a:t>-o </a:t>
            </a:r>
            <a:r>
              <a:rPr lang="en-GB" sz="2400" dirty="0" err="1">
                <a:latin typeface="Constantia" panose="02030602050306030303" pitchFamily="18" charset="0"/>
              </a:rPr>
              <a:t>țară</a:t>
            </a:r>
            <a:r>
              <a:rPr lang="en-GB" sz="2400" dirty="0">
                <a:latin typeface="Constantia" panose="02030602050306030303" pitchFamily="18" charset="0"/>
              </a:rPr>
              <a:t> din Asia de </a:t>
            </a:r>
            <a:r>
              <a:rPr lang="en-GB" sz="2400" dirty="0" err="1">
                <a:latin typeface="Constantia" panose="02030602050306030303" pitchFamily="18" charset="0"/>
              </a:rPr>
              <a:t>Sud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</a:p>
          <a:p>
            <a:r>
              <a:rPr lang="en-GB" sz="2400" b="1" dirty="0" err="1" smtClean="0">
                <a:latin typeface="Constantia" panose="02030602050306030303" pitchFamily="18" charset="0"/>
              </a:rPr>
              <a:t>Trimi</a:t>
            </a:r>
            <a:r>
              <a:rPr lang="ro-RO" sz="2400" b="1" dirty="0" smtClean="0">
                <a:latin typeface="Constantia" panose="02030602050306030303" pitchFamily="18" charset="0"/>
              </a:rPr>
              <a:t>ș</a:t>
            </a:r>
            <a:r>
              <a:rPr lang="en-GB" sz="2400" b="1" dirty="0" err="1" smtClean="0">
                <a:latin typeface="Constantia" panose="02030602050306030303" pitchFamily="18" charset="0"/>
              </a:rPr>
              <a:t>i</a:t>
            </a:r>
            <a:r>
              <a:rPr lang="en-GB" sz="2400" b="1" dirty="0" smtClean="0">
                <a:latin typeface="Constantia" panose="02030602050306030303" pitchFamily="18" charset="0"/>
              </a:rPr>
              <a:t> </a:t>
            </a:r>
            <a:r>
              <a:rPr lang="en-GB" sz="2400" b="1" dirty="0">
                <a:latin typeface="Constantia" panose="02030602050306030303" pitchFamily="18" charset="0"/>
              </a:rPr>
              <a:t>de </a:t>
            </a:r>
            <a:r>
              <a:rPr lang="en-GB" sz="2400" dirty="0" err="1">
                <a:latin typeface="Constantia" panose="02030602050306030303" pitchFamily="18" charset="0"/>
              </a:rPr>
              <a:t>Biserica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i="1" dirty="0" err="1">
                <a:latin typeface="Constantia" panose="02030602050306030303" pitchFamily="18" charset="0"/>
              </a:rPr>
              <a:t>Filadelfia</a:t>
            </a:r>
            <a:r>
              <a:rPr lang="en-GB" sz="2400" i="1" dirty="0">
                <a:latin typeface="Constantia" panose="02030602050306030303" pitchFamily="18" charset="0"/>
              </a:rPr>
              <a:t> </a:t>
            </a:r>
            <a:r>
              <a:rPr lang="en-GB" sz="2400" dirty="0">
                <a:latin typeface="Constantia" panose="02030602050306030303" pitchFamily="18" charset="0"/>
              </a:rPr>
              <a:t>din </a:t>
            </a:r>
            <a:r>
              <a:rPr lang="en-GB" sz="2400" dirty="0" err="1">
                <a:latin typeface="Constantia" panose="02030602050306030303" pitchFamily="18" charset="0"/>
              </a:rPr>
              <a:t>Lugoj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</a:p>
          <a:p>
            <a:r>
              <a:rPr lang="en-GB" sz="2400" b="1" dirty="0" err="1">
                <a:latin typeface="Constantia" panose="02030602050306030303" pitchFamily="18" charset="0"/>
              </a:rPr>
              <a:t>Începând</a:t>
            </a:r>
            <a:r>
              <a:rPr lang="en-GB" sz="2400" b="1" dirty="0">
                <a:latin typeface="Constantia" panose="02030602050306030303" pitchFamily="18" charset="0"/>
              </a:rPr>
              <a:t> din </a:t>
            </a:r>
            <a:r>
              <a:rPr lang="en-GB" sz="2400" dirty="0">
                <a:latin typeface="Constantia" panose="02030602050306030303" pitchFamily="18" charset="0"/>
              </a:rPr>
              <a:t>2011 [</a:t>
            </a:r>
            <a:r>
              <a:rPr lang="en-GB" sz="2400" dirty="0" err="1">
                <a:latin typeface="Constantia" panose="02030602050306030303" pitchFamily="18" charset="0"/>
              </a:rPr>
              <a:t>în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perioada</a:t>
            </a:r>
            <a:r>
              <a:rPr lang="en-GB" sz="2400" dirty="0">
                <a:latin typeface="Constantia" panose="02030602050306030303" pitchFamily="18" charset="0"/>
              </a:rPr>
              <a:t> 2011 - 2015, Octavian a </a:t>
            </a:r>
            <a:r>
              <a:rPr lang="en-GB" sz="2400" dirty="0" err="1">
                <a:latin typeface="Constantia" panose="02030602050306030303" pitchFamily="18" charset="0"/>
              </a:rPr>
              <a:t>slujit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în</a:t>
            </a:r>
            <a:r>
              <a:rPr lang="en-GB" sz="2400" dirty="0">
                <a:latin typeface="Constantia" panose="02030602050306030303" pitchFamily="18" charset="0"/>
              </a:rPr>
              <a:t> Namibia] </a:t>
            </a:r>
          </a:p>
          <a:p>
            <a:r>
              <a:rPr lang="en-GB" sz="2400" b="1" dirty="0">
                <a:latin typeface="Constantia" panose="02030602050306030303" pitchFamily="18" charset="0"/>
              </a:rPr>
              <a:t>Se </a:t>
            </a:r>
            <a:r>
              <a:rPr lang="en-GB" sz="2400" b="1" dirty="0" err="1">
                <a:latin typeface="Constantia" panose="02030602050306030303" pitchFamily="18" charset="0"/>
              </a:rPr>
              <a:t>implică</a:t>
            </a:r>
            <a:r>
              <a:rPr lang="en-GB" sz="2400" b="1" dirty="0">
                <a:latin typeface="Constantia" panose="02030602050306030303" pitchFamily="18" charset="0"/>
              </a:rPr>
              <a:t> </a:t>
            </a:r>
            <a:r>
              <a:rPr lang="en-GB" sz="2400" b="1" dirty="0" err="1">
                <a:latin typeface="Constantia" panose="02030602050306030303" pitchFamily="18" charset="0"/>
              </a:rPr>
              <a:t>în</a:t>
            </a:r>
            <a:r>
              <a:rPr lang="en-GB" sz="2400" b="1" dirty="0">
                <a:latin typeface="Constantia" panose="02030602050306030303" pitchFamily="18" charset="0"/>
              </a:rPr>
              <a:t>: </a:t>
            </a:r>
            <a:endParaRPr lang="en-GB" sz="2400" dirty="0">
              <a:latin typeface="Constantia" panose="0203060205030603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>
                <a:latin typeface="Constantia" panose="02030602050306030303" pitchFamily="18" charset="0"/>
              </a:rPr>
              <a:t>Echiparea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credincioșilor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>
                <a:latin typeface="Constantia" panose="02030602050306030303" pitchFamily="18" charset="0"/>
              </a:rPr>
              <a:t>Lucrarea</a:t>
            </a:r>
            <a:r>
              <a:rPr lang="en-GB" sz="2400" dirty="0">
                <a:latin typeface="Constantia" panose="02030602050306030303" pitchFamily="18" charset="0"/>
              </a:rPr>
              <a:t> cu </a:t>
            </a:r>
            <a:r>
              <a:rPr lang="en-GB" sz="2400" dirty="0" err="1">
                <a:latin typeface="Constantia" panose="02030602050306030303" pitchFamily="18" charset="0"/>
              </a:rPr>
              <a:t>studenții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err="1">
                <a:latin typeface="Constantia" panose="02030602050306030303" pitchFamily="18" charset="0"/>
              </a:rPr>
              <a:t>Lucrarea</a:t>
            </a:r>
            <a:r>
              <a:rPr lang="es-ES" sz="2400" dirty="0">
                <a:latin typeface="Constantia" panose="02030602050306030303" pitchFamily="18" charset="0"/>
              </a:rPr>
              <a:t> media [realizare de </a:t>
            </a:r>
            <a:r>
              <a:rPr lang="es-ES" sz="2400" dirty="0" err="1">
                <a:latin typeface="Constantia" panose="02030602050306030303" pitchFamily="18" charset="0"/>
              </a:rPr>
              <a:t>resurse</a:t>
            </a:r>
            <a:r>
              <a:rPr lang="es-ES" sz="2400" dirty="0">
                <a:latin typeface="Constantia" panose="02030602050306030303" pitchFamily="18" charset="0"/>
              </a:rPr>
              <a:t> </a:t>
            </a:r>
            <a:r>
              <a:rPr lang="es-ES" sz="2400" dirty="0" err="1">
                <a:latin typeface="Constantia" panose="02030602050306030303" pitchFamily="18" charset="0"/>
              </a:rPr>
              <a:t>creștine</a:t>
            </a:r>
            <a:r>
              <a:rPr lang="es-ES" sz="2400" dirty="0">
                <a:latin typeface="Constantia" panose="02030602050306030303" pitchFamily="18" charset="0"/>
              </a:rPr>
              <a:t>] </a:t>
            </a:r>
          </a:p>
        </p:txBody>
      </p:sp>
    </p:spTree>
    <p:extLst>
      <p:ext uri="{BB962C8B-B14F-4D97-AF65-F5344CB8AC3E}">
        <p14:creationId xmlns:p14="http://schemas.microsoft.com/office/powerpoint/2010/main" val="293943842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4690" y="1046746"/>
            <a:ext cx="641951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nstantia" panose="02030602050306030303" pitchFamily="18" charset="0"/>
              </a:rPr>
              <a:t>Motive </a:t>
            </a:r>
            <a:r>
              <a:rPr lang="en-GB" sz="2400" b="1" dirty="0">
                <a:latin typeface="Constantia" panose="02030602050306030303" pitchFamily="18" charset="0"/>
              </a:rPr>
              <a:t>de </a:t>
            </a:r>
            <a:r>
              <a:rPr lang="en-GB" sz="2400" b="1" dirty="0" err="1">
                <a:latin typeface="Constantia" panose="02030602050306030303" pitchFamily="18" charset="0"/>
              </a:rPr>
              <a:t>rugăciune</a:t>
            </a:r>
            <a:r>
              <a:rPr lang="en-GB" sz="2400" b="1" dirty="0">
                <a:latin typeface="Constantia" panose="02030602050306030303" pitchFamily="18" charset="0"/>
              </a:rPr>
              <a:t>: </a:t>
            </a:r>
            <a:endParaRPr lang="en-GB" sz="2400" dirty="0">
              <a:latin typeface="Constantia" panose="02030602050306030303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dirty="0" err="1" smtClean="0">
                <a:latin typeface="Constantia" panose="02030602050306030303" pitchFamily="18" charset="0"/>
              </a:rPr>
              <a:t>Duhul</a:t>
            </a:r>
            <a:r>
              <a:rPr lang="en-GB" sz="2400" dirty="0" smtClean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Sfânt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să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lucreze</a:t>
            </a:r>
            <a:r>
              <a:rPr lang="en-GB" sz="2400" dirty="0">
                <a:latin typeface="Constantia" panose="02030602050306030303" pitchFamily="18" charset="0"/>
              </a:rPr>
              <a:t> la </a:t>
            </a:r>
            <a:r>
              <a:rPr lang="en-GB" sz="2400" dirty="0" err="1">
                <a:latin typeface="Constantia" panose="02030602050306030303" pitchFamily="18" charset="0"/>
              </a:rPr>
              <a:t>inimile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zecilor</a:t>
            </a:r>
            <a:r>
              <a:rPr lang="en-GB" sz="2400" dirty="0">
                <a:latin typeface="Constantia" panose="02030602050306030303" pitchFamily="18" charset="0"/>
              </a:rPr>
              <a:t> de mii de </a:t>
            </a:r>
            <a:r>
              <a:rPr lang="en-GB" sz="2400" dirty="0" err="1">
                <a:latin typeface="Constantia" panose="02030602050306030303" pitchFamily="18" charset="0"/>
              </a:rPr>
              <a:t>oameni</a:t>
            </a:r>
            <a:r>
              <a:rPr lang="en-GB" sz="2400" dirty="0">
                <a:latin typeface="Constantia" panose="02030602050306030303" pitchFamily="18" charset="0"/>
              </a:rPr>
              <a:t> care au </a:t>
            </a:r>
            <a:r>
              <a:rPr lang="en-GB" sz="2400" dirty="0" err="1">
                <a:latin typeface="Constantia" panose="02030602050306030303" pitchFamily="18" charset="0"/>
              </a:rPr>
              <a:t>auzit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Vestea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Bună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prin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mijloacele</a:t>
            </a:r>
            <a:r>
              <a:rPr lang="en-GB" sz="2400" dirty="0">
                <a:latin typeface="Constantia" panose="02030602050306030303" pitchFamily="18" charset="0"/>
              </a:rPr>
              <a:t> media.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err="1" smtClean="0">
                <a:latin typeface="Constantia" panose="02030602050306030303" pitchFamily="18" charset="0"/>
              </a:rPr>
              <a:t>Cei</a:t>
            </a:r>
            <a:r>
              <a:rPr lang="en-GB" sz="2400" dirty="0" smtClean="0">
                <a:latin typeface="Constantia" panose="02030602050306030303" pitchFamily="18" charset="0"/>
              </a:rPr>
              <a:t> </a:t>
            </a:r>
            <a:r>
              <a:rPr lang="en-GB" sz="2400" dirty="0">
                <a:latin typeface="Constantia" panose="02030602050306030303" pitchFamily="18" charset="0"/>
              </a:rPr>
              <a:t>care s-au </a:t>
            </a:r>
            <a:r>
              <a:rPr lang="en-GB" sz="2400" dirty="0" err="1">
                <a:latin typeface="Constantia" panose="02030602050306030303" pitchFamily="18" charset="0"/>
              </a:rPr>
              <a:t>întors</a:t>
            </a:r>
            <a:r>
              <a:rPr lang="en-GB" sz="2400" dirty="0">
                <a:latin typeface="Constantia" panose="02030602050306030303" pitchFamily="18" charset="0"/>
              </a:rPr>
              <a:t> de </a:t>
            </a:r>
            <a:r>
              <a:rPr lang="en-GB" sz="2400" dirty="0" err="1">
                <a:latin typeface="Constantia" panose="02030602050306030303" pitchFamily="18" charset="0"/>
              </a:rPr>
              <a:t>curând</a:t>
            </a:r>
            <a:r>
              <a:rPr lang="en-GB" sz="2400" dirty="0">
                <a:latin typeface="Constantia" panose="02030602050306030303" pitchFamily="18" charset="0"/>
              </a:rPr>
              <a:t> la </a:t>
            </a:r>
            <a:r>
              <a:rPr lang="en-GB" sz="2400" dirty="0" err="1">
                <a:latin typeface="Constantia" panose="02030602050306030303" pitchFamily="18" charset="0"/>
              </a:rPr>
              <a:t>Domnul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să</a:t>
            </a:r>
            <a:r>
              <a:rPr lang="en-GB" sz="2400" dirty="0">
                <a:latin typeface="Constantia" panose="02030602050306030303" pitchFamily="18" charset="0"/>
              </a:rPr>
              <a:t> fie </a:t>
            </a:r>
            <a:r>
              <a:rPr lang="en-GB" sz="2400" dirty="0" err="1">
                <a:latin typeface="Constantia" panose="02030602050306030303" pitchFamily="18" charset="0"/>
              </a:rPr>
              <a:t>gata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să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îndure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persecuția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venită</a:t>
            </a:r>
            <a:r>
              <a:rPr lang="en-GB" sz="2400" dirty="0">
                <a:latin typeface="Constantia" panose="02030602050306030303" pitchFamily="18" charset="0"/>
              </a:rPr>
              <a:t> din </a:t>
            </a:r>
            <a:r>
              <a:rPr lang="en-GB" sz="2400" dirty="0" err="1">
                <a:latin typeface="Constantia" panose="02030602050306030303" pitchFamily="18" charset="0"/>
              </a:rPr>
              <a:t>partea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familiei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și</a:t>
            </a:r>
            <a:r>
              <a:rPr lang="en-GB" sz="2400" dirty="0">
                <a:latin typeface="Constantia" panose="02030602050306030303" pitchFamily="18" charset="0"/>
              </a:rPr>
              <a:t> a </a:t>
            </a:r>
            <a:r>
              <a:rPr lang="en-GB" sz="2400" dirty="0" err="1">
                <a:latin typeface="Constantia" panose="02030602050306030303" pitchFamily="18" charset="0"/>
              </a:rPr>
              <a:t>societății</a:t>
            </a:r>
            <a:r>
              <a:rPr lang="en-GB" sz="2400" dirty="0">
                <a:latin typeface="Constantia" panose="02030602050306030303" pitchFamily="18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err="1" smtClean="0">
                <a:latin typeface="Constantia" panose="02030602050306030303" pitchFamily="18" charset="0"/>
              </a:rPr>
              <a:t>Protecţia</a:t>
            </a:r>
            <a:r>
              <a:rPr lang="en-GB" sz="2400" dirty="0" smtClean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lui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Dumnezeu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să</a:t>
            </a:r>
            <a:r>
              <a:rPr lang="en-GB" sz="2400" dirty="0">
                <a:latin typeface="Constantia" panose="02030602050306030303" pitchFamily="18" charset="0"/>
              </a:rPr>
              <a:t> fie </a:t>
            </a:r>
            <a:r>
              <a:rPr lang="en-GB" sz="2400" dirty="0" err="1">
                <a:latin typeface="Constantia" panose="02030602050306030303" pitchFamily="18" charset="0"/>
              </a:rPr>
              <a:t>peste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ei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în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lucrarea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pe</a:t>
            </a:r>
            <a:r>
              <a:rPr lang="en-GB" sz="2400" dirty="0">
                <a:latin typeface="Constantia" panose="02030602050306030303" pitchFamily="18" charset="0"/>
              </a:rPr>
              <a:t> care o fac. </a:t>
            </a:r>
          </a:p>
          <a:p>
            <a:endParaRPr lang="en-GB" sz="2400" dirty="0">
              <a:latin typeface="Constantia" panose="02030602050306030303" pitchFamily="18" charset="0"/>
            </a:endParaRPr>
          </a:p>
          <a:p>
            <a:r>
              <a:rPr lang="it-IT" sz="2400" b="1" dirty="0">
                <a:latin typeface="Constantia" panose="02030602050306030303" pitchFamily="18" charset="0"/>
              </a:rPr>
              <a:t>Motto: </a:t>
            </a:r>
            <a:endParaRPr lang="en-GB" sz="2400" dirty="0">
              <a:latin typeface="Constantia" panose="02030602050306030303" pitchFamily="18" charset="0"/>
            </a:endParaRPr>
          </a:p>
          <a:p>
            <a:r>
              <a:rPr lang="en-GB" sz="2400" dirty="0" smtClean="0">
                <a:latin typeface="Constantia" panose="02030602050306030303" pitchFamily="18" charset="0"/>
              </a:rPr>
              <a:t>Pot </a:t>
            </a:r>
            <a:r>
              <a:rPr lang="en-GB" sz="2400" dirty="0" err="1">
                <a:latin typeface="Constantia" panose="02030602050306030303" pitchFamily="18" charset="0"/>
              </a:rPr>
              <a:t>totul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în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Hristos</a:t>
            </a:r>
            <a:r>
              <a:rPr lang="en-GB" sz="2400" dirty="0">
                <a:latin typeface="Constantia" panose="02030602050306030303" pitchFamily="18" charset="0"/>
              </a:rPr>
              <a:t>, care </a:t>
            </a:r>
            <a:r>
              <a:rPr lang="en-GB" sz="2400" dirty="0" err="1">
                <a:latin typeface="Constantia" panose="02030602050306030303" pitchFamily="18" charset="0"/>
              </a:rPr>
              <a:t>mă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întărește</a:t>
            </a:r>
            <a:r>
              <a:rPr lang="en-GB" sz="2400" dirty="0">
                <a:latin typeface="Constantia" panose="02030602050306030303" pitchFamily="18" charset="0"/>
              </a:rPr>
              <a:t>. </a:t>
            </a:r>
            <a:r>
              <a:rPr lang="en-GB" sz="2400" b="1" dirty="0" err="1">
                <a:latin typeface="Constantia" panose="02030602050306030303" pitchFamily="18" charset="0"/>
              </a:rPr>
              <a:t>Filipeni</a:t>
            </a:r>
            <a:r>
              <a:rPr lang="en-GB" sz="2400" b="1" dirty="0">
                <a:latin typeface="Constantia" panose="02030602050306030303" pitchFamily="18" charset="0"/>
              </a:rPr>
              <a:t> 4:13 </a:t>
            </a:r>
            <a:endParaRPr lang="it-IT" sz="2400" dirty="0">
              <a:latin typeface="Constantia" panose="02030602050306030303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056" y="1046746"/>
            <a:ext cx="5443941" cy="40821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69827" y="5260208"/>
            <a:ext cx="3200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3000" b="1" dirty="0" smtClean="0">
                <a:latin typeface="Constantia" panose="02030602050306030303" pitchFamily="18" charset="0"/>
              </a:rPr>
              <a:t>Asia de </a:t>
            </a:r>
            <a:r>
              <a:rPr lang="en-GB" sz="3000" b="1" dirty="0" err="1" smtClean="0">
                <a:latin typeface="Constantia" panose="02030602050306030303" pitchFamily="18" charset="0"/>
              </a:rPr>
              <a:t>Sud</a:t>
            </a:r>
            <a:endParaRPr lang="en-GB" sz="3000" b="1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94425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4970" y="304800"/>
            <a:ext cx="5205563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3200" dirty="0" err="1" smtClean="0">
                <a:latin typeface="Constantia" panose="02030602050306030303" pitchFamily="18" charset="0"/>
              </a:rPr>
              <a:t>Proiectul</a:t>
            </a:r>
            <a:r>
              <a:rPr lang="en-GB" sz="3200" dirty="0" smtClean="0">
                <a:latin typeface="Constantia" panose="02030602050306030303" pitchFamily="18" charset="0"/>
              </a:rPr>
              <a:t> Rom</a:t>
            </a:r>
            <a:r>
              <a:rPr lang="ro-RO" sz="3200" dirty="0" smtClean="0">
                <a:latin typeface="Constantia" panose="02030602050306030303" pitchFamily="18" charset="0"/>
              </a:rPr>
              <a:t>ânia 100%</a:t>
            </a:r>
          </a:p>
          <a:p>
            <a:r>
              <a:rPr lang="en-GB" sz="3200" dirty="0" err="1" smtClean="0">
                <a:latin typeface="Constantia" panose="02030602050306030303" pitchFamily="18" charset="0"/>
              </a:rPr>
              <a:t>Etniile</a:t>
            </a:r>
            <a:r>
              <a:rPr lang="en-GB" sz="3200" dirty="0" smtClean="0">
                <a:latin typeface="Constantia" panose="02030602050306030303" pitchFamily="18" charset="0"/>
              </a:rPr>
              <a:t> </a:t>
            </a:r>
            <a:r>
              <a:rPr lang="en-GB" sz="3200" dirty="0">
                <a:latin typeface="Constantia" panose="02030602050306030303" pitchFamily="18" charset="0"/>
              </a:rPr>
              <a:t>din </a:t>
            </a:r>
            <a:r>
              <a:rPr lang="en-GB" sz="3200" dirty="0" err="1">
                <a:latin typeface="Constantia" panose="02030602050306030303" pitchFamily="18" charset="0"/>
              </a:rPr>
              <a:t>România</a:t>
            </a:r>
            <a:r>
              <a:rPr lang="en-GB" sz="3200" dirty="0" smtClean="0">
                <a:latin typeface="Constantia" panose="02030602050306030303" pitchFamily="18" charset="0"/>
              </a:rPr>
              <a:t>: </a:t>
            </a:r>
            <a:r>
              <a:rPr lang="ro-RO" sz="3200" dirty="0" smtClean="0">
                <a:latin typeface="Constantia" panose="02030602050306030303" pitchFamily="18" charset="0"/>
              </a:rPr>
              <a:t> </a:t>
            </a:r>
            <a:endParaRPr lang="en-GB" dirty="0"/>
          </a:p>
          <a:p>
            <a:r>
              <a:rPr lang="ro-RO" sz="4000" b="1" dirty="0" smtClean="0">
                <a:latin typeface="Constantia" panose="02030602050306030303" pitchFamily="18" charset="0"/>
              </a:rPr>
              <a:t>Sârbii</a:t>
            </a:r>
            <a:endParaRPr lang="en-GB" sz="4000" b="1" dirty="0">
              <a:latin typeface="Constantia" panose="0203060205030603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4970" y="2387750"/>
            <a:ext cx="108383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latin typeface="Constantia" panose="02030602050306030303" pitchFamily="18" charset="0"/>
              </a:rPr>
              <a:t>Pe</a:t>
            </a:r>
            <a:r>
              <a:rPr lang="en-GB" sz="2400" dirty="0" smtClean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teritoriul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României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există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aproape</a:t>
            </a:r>
            <a:r>
              <a:rPr lang="en-GB" sz="2400" dirty="0">
                <a:latin typeface="Constantia" panose="02030602050306030303" pitchFamily="18" charset="0"/>
              </a:rPr>
              <a:t> 20.000 de </a:t>
            </a:r>
            <a:r>
              <a:rPr lang="en-GB" sz="2400" dirty="0" err="1">
                <a:latin typeface="Constantia" panose="02030602050306030303" pitchFamily="18" charset="0"/>
              </a:rPr>
              <a:t>sârbi</a:t>
            </a:r>
            <a:r>
              <a:rPr lang="en-GB" sz="2400" dirty="0">
                <a:latin typeface="Constantia" panose="02030602050306030303" pitchFamily="18" charset="0"/>
              </a:rPr>
              <a:t>, </a:t>
            </a:r>
            <a:r>
              <a:rPr lang="en-GB" sz="2400" dirty="0" err="1">
                <a:latin typeface="Constantia" panose="02030602050306030303" pitchFamily="18" charset="0"/>
              </a:rPr>
              <a:t>aceștia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locuind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în</a:t>
            </a:r>
            <a:r>
              <a:rPr lang="en-GB" sz="2400" dirty="0">
                <a:latin typeface="Constantia" panose="02030602050306030303" pitchFamily="18" charset="0"/>
              </a:rPr>
              <a:t> special </a:t>
            </a:r>
            <a:r>
              <a:rPr lang="en-GB" sz="2400" dirty="0" err="1">
                <a:latin typeface="Constantia" panose="02030602050306030303" pitchFamily="18" charset="0"/>
              </a:rPr>
              <a:t>în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regiunea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graniței</a:t>
            </a:r>
            <a:r>
              <a:rPr lang="en-GB" sz="2400" dirty="0">
                <a:latin typeface="Constantia" panose="02030602050306030303" pitchFamily="18" charset="0"/>
              </a:rPr>
              <a:t> cu Serbia [</a:t>
            </a:r>
            <a:r>
              <a:rPr lang="en-GB" sz="2400" dirty="0" err="1">
                <a:latin typeface="Constantia" panose="02030602050306030303" pitchFamily="18" charset="0"/>
              </a:rPr>
              <a:t>județele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Timiș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și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Mehedinți</a:t>
            </a:r>
            <a:r>
              <a:rPr lang="en-GB" sz="2400" dirty="0">
                <a:latin typeface="Constantia" panose="02030602050306030303" pitchFamily="18" charset="0"/>
              </a:rPr>
              <a:t>]. </a:t>
            </a:r>
          </a:p>
          <a:p>
            <a:r>
              <a:rPr lang="en-GB" sz="2400" dirty="0" err="1">
                <a:latin typeface="Constantia" panose="02030602050306030303" pitchFamily="18" charset="0"/>
              </a:rPr>
              <a:t>Sârbii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sunt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majoritar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ortodocși</a:t>
            </a:r>
            <a:r>
              <a:rPr lang="en-GB" sz="2400" dirty="0">
                <a:latin typeface="Constantia" panose="02030602050306030303" pitchFamily="18" charset="0"/>
              </a:rPr>
              <a:t>, </a:t>
            </a:r>
            <a:r>
              <a:rPr lang="en-GB" sz="2400" dirty="0" err="1">
                <a:latin typeface="Constantia" panose="02030602050306030303" pitchFamily="18" charset="0"/>
              </a:rPr>
              <a:t>unii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aparținând</a:t>
            </a:r>
            <a:r>
              <a:rPr lang="en-GB" sz="2400" dirty="0">
                <a:latin typeface="Constantia" panose="02030602050306030303" pitchFamily="18" charset="0"/>
              </a:rPr>
              <a:t> de </a:t>
            </a:r>
            <a:r>
              <a:rPr lang="en-GB" sz="2400" i="1" dirty="0" err="1">
                <a:latin typeface="Constantia" panose="02030602050306030303" pitchFamily="18" charset="0"/>
              </a:rPr>
              <a:t>Episcopia</a:t>
            </a:r>
            <a:r>
              <a:rPr lang="en-GB" sz="2400" i="1" dirty="0">
                <a:latin typeface="Constantia" panose="02030602050306030303" pitchFamily="18" charset="0"/>
              </a:rPr>
              <a:t> </a:t>
            </a:r>
            <a:r>
              <a:rPr lang="en-GB" sz="2400" i="1" dirty="0" err="1">
                <a:latin typeface="Constantia" panose="02030602050306030303" pitchFamily="18" charset="0"/>
              </a:rPr>
              <a:t>Ortodoxă</a:t>
            </a:r>
            <a:r>
              <a:rPr lang="en-GB" sz="2400" i="1" dirty="0">
                <a:latin typeface="Constantia" panose="02030602050306030303" pitchFamily="18" charset="0"/>
              </a:rPr>
              <a:t> </a:t>
            </a:r>
            <a:r>
              <a:rPr lang="en-GB" sz="2400" i="1" dirty="0" err="1">
                <a:latin typeface="Constantia" panose="02030602050306030303" pitchFamily="18" charset="0"/>
              </a:rPr>
              <a:t>Sârbă</a:t>
            </a:r>
            <a:r>
              <a:rPr lang="en-GB" sz="2400" i="1" dirty="0">
                <a:latin typeface="Constantia" panose="02030602050306030303" pitchFamily="18" charset="0"/>
              </a:rPr>
              <a:t> </a:t>
            </a:r>
            <a:r>
              <a:rPr lang="en-GB" sz="2400" dirty="0">
                <a:latin typeface="Constantia" panose="02030602050306030303" pitchFamily="18" charset="0"/>
              </a:rPr>
              <a:t>a </a:t>
            </a:r>
            <a:r>
              <a:rPr lang="en-GB" sz="2400" dirty="0" err="1">
                <a:latin typeface="Constantia" panose="02030602050306030303" pitchFamily="18" charset="0"/>
              </a:rPr>
              <a:t>Timișoarei</a:t>
            </a:r>
            <a:r>
              <a:rPr lang="en-GB" sz="2400" dirty="0">
                <a:latin typeface="Constantia" panose="02030602050306030303" pitchFamily="18" charset="0"/>
              </a:rPr>
              <a:t>, </a:t>
            </a:r>
            <a:r>
              <a:rPr lang="en-GB" sz="2400" dirty="0" err="1">
                <a:latin typeface="Constantia" panose="02030602050306030303" pitchFamily="18" charset="0"/>
              </a:rPr>
              <a:t>iar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alții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aparținând</a:t>
            </a:r>
            <a:r>
              <a:rPr lang="en-GB" sz="2400" dirty="0">
                <a:latin typeface="Constantia" panose="02030602050306030303" pitchFamily="18" charset="0"/>
              </a:rPr>
              <a:t> de </a:t>
            </a:r>
            <a:r>
              <a:rPr lang="en-GB" sz="2400" dirty="0" err="1">
                <a:latin typeface="Constantia" panose="02030602050306030303" pitchFamily="18" charset="0"/>
              </a:rPr>
              <a:t>ortodocșii</a:t>
            </a:r>
            <a:r>
              <a:rPr lang="en-GB" sz="2400" dirty="0">
                <a:latin typeface="Constantia" panose="02030602050306030303" pitchFamily="18" charset="0"/>
              </a:rPr>
              <a:t> de </a:t>
            </a:r>
            <a:r>
              <a:rPr lang="en-GB" sz="2400" dirty="0" err="1">
                <a:latin typeface="Constantia" panose="02030602050306030303" pitchFamily="18" charset="0"/>
              </a:rPr>
              <a:t>rit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vechi</a:t>
            </a:r>
            <a:r>
              <a:rPr lang="en-GB" sz="2400" dirty="0">
                <a:latin typeface="Constantia" panose="02030602050306030303" pitchFamily="18" charset="0"/>
              </a:rPr>
              <a:t>. </a:t>
            </a:r>
          </a:p>
          <a:p>
            <a:r>
              <a:rPr lang="fr-FR" sz="2400" dirty="0" err="1">
                <a:latin typeface="Constantia" panose="02030602050306030303" pitchFamily="18" charset="0"/>
              </a:rPr>
              <a:t>Sârbii</a:t>
            </a:r>
            <a:r>
              <a:rPr lang="fr-FR" sz="2400" dirty="0">
                <a:latin typeface="Constantia" panose="02030602050306030303" pitchFamily="18" charset="0"/>
              </a:rPr>
              <a:t> </a:t>
            </a:r>
            <a:r>
              <a:rPr lang="fr-FR" sz="2400" dirty="0" err="1">
                <a:latin typeface="Constantia" panose="02030602050306030303" pitchFamily="18" charset="0"/>
              </a:rPr>
              <a:t>din</a:t>
            </a:r>
            <a:r>
              <a:rPr lang="fr-FR" sz="2400" dirty="0">
                <a:latin typeface="Constantia" panose="02030602050306030303" pitchFamily="18" charset="0"/>
              </a:rPr>
              <a:t> </a:t>
            </a:r>
            <a:r>
              <a:rPr lang="fr-FR" sz="2400" dirty="0" err="1">
                <a:latin typeface="Constantia" panose="02030602050306030303" pitchFamily="18" charset="0"/>
              </a:rPr>
              <a:t>România</a:t>
            </a:r>
            <a:r>
              <a:rPr lang="fr-FR" sz="2400" dirty="0">
                <a:latin typeface="Constantia" panose="02030602050306030303" pitchFamily="18" charset="0"/>
              </a:rPr>
              <a:t> au </a:t>
            </a:r>
            <a:r>
              <a:rPr lang="fr-FR" sz="2400" dirty="0" err="1">
                <a:latin typeface="Constantia" panose="02030602050306030303" pitchFamily="18" charset="0"/>
              </a:rPr>
              <a:t>nevoie</a:t>
            </a:r>
            <a:r>
              <a:rPr lang="fr-FR" sz="2400" dirty="0">
                <a:latin typeface="Constantia" panose="02030602050306030303" pitchFamily="18" charset="0"/>
              </a:rPr>
              <a:t> de </a:t>
            </a:r>
            <a:r>
              <a:rPr lang="fr-FR" sz="2400" dirty="0" err="1">
                <a:latin typeface="Constantia" panose="02030602050306030303" pitchFamily="18" charset="0"/>
              </a:rPr>
              <a:t>Dumnezeu</a:t>
            </a:r>
            <a:r>
              <a:rPr lang="fr-FR" sz="2400" dirty="0">
                <a:latin typeface="Constantia" panose="02030602050306030303" pitchFamily="18" charset="0"/>
              </a:rPr>
              <a:t>. </a:t>
            </a:r>
          </a:p>
          <a:p>
            <a:r>
              <a:rPr lang="en-GB" sz="2400" b="1" dirty="0">
                <a:latin typeface="Constantia" panose="02030602050306030303" pitchFamily="18" charset="0"/>
              </a:rPr>
              <a:t>Motive de </a:t>
            </a:r>
            <a:r>
              <a:rPr lang="en-GB" sz="2400" b="1" dirty="0" err="1">
                <a:latin typeface="Constantia" panose="02030602050306030303" pitchFamily="18" charset="0"/>
              </a:rPr>
              <a:t>rugăciune</a:t>
            </a:r>
            <a:r>
              <a:rPr lang="en-GB" sz="2400" b="1" dirty="0">
                <a:latin typeface="Constantia" panose="02030602050306030303" pitchFamily="18" charset="0"/>
              </a:rPr>
              <a:t>: </a:t>
            </a:r>
            <a:endParaRPr lang="en-GB" sz="2400" dirty="0">
              <a:latin typeface="Constantia" panose="0203060205030603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>
                <a:latin typeface="Constantia" panose="02030602050306030303" pitchFamily="18" charset="0"/>
              </a:rPr>
              <a:t>Slujitorii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lui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Dumnezeu</a:t>
            </a:r>
            <a:r>
              <a:rPr lang="en-GB" sz="2400" dirty="0">
                <a:latin typeface="Constantia" panose="02030602050306030303" pitchFamily="18" charset="0"/>
              </a:rPr>
              <a:t> din </a:t>
            </a:r>
            <a:r>
              <a:rPr lang="en-GB" sz="2400" dirty="0" err="1">
                <a:latin typeface="Constantia" panose="02030602050306030303" pitchFamily="18" charset="0"/>
              </a:rPr>
              <a:t>comunitatea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etnică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sârbă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să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transmită</a:t>
            </a:r>
            <a:r>
              <a:rPr lang="en-GB" sz="2400" dirty="0">
                <a:latin typeface="Constantia" panose="02030602050306030303" pitchFamily="18" charset="0"/>
              </a:rPr>
              <a:t> un </a:t>
            </a:r>
            <a:r>
              <a:rPr lang="en-GB" sz="2400" dirty="0" err="1">
                <a:latin typeface="Constantia" panose="02030602050306030303" pitchFamily="18" charset="0"/>
              </a:rPr>
              <a:t>mesaj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curat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și</a:t>
            </a:r>
            <a:r>
              <a:rPr lang="en-GB" sz="2400" dirty="0">
                <a:latin typeface="Constantia" panose="02030602050306030303" pitchFamily="18" charset="0"/>
              </a:rPr>
              <a:t> relevant.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687372"/>
              </p:ext>
            </p:extLst>
          </p:nvPr>
        </p:nvGraphicFramePr>
        <p:xfrm>
          <a:off x="6252858" y="488867"/>
          <a:ext cx="5743198" cy="12753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7103">
                  <a:extLst>
                    <a:ext uri="{9D8B030D-6E8A-4147-A177-3AD203B41FA5}">
                      <a16:colId xmlns:a16="http://schemas.microsoft.com/office/drawing/2014/main" val="598308465"/>
                    </a:ext>
                  </a:extLst>
                </a:gridCol>
                <a:gridCol w="2177581">
                  <a:extLst>
                    <a:ext uri="{9D8B030D-6E8A-4147-A177-3AD203B41FA5}">
                      <a16:colId xmlns:a16="http://schemas.microsoft.com/office/drawing/2014/main" val="3120550649"/>
                    </a:ext>
                  </a:extLst>
                </a:gridCol>
                <a:gridCol w="2328514">
                  <a:extLst>
                    <a:ext uri="{9D8B030D-6E8A-4147-A177-3AD203B41FA5}">
                      <a16:colId xmlns:a16="http://schemas.microsoft.com/office/drawing/2014/main" val="3076919722"/>
                    </a:ext>
                  </a:extLst>
                </a:gridCol>
              </a:tblGrid>
              <a:tr h="728246">
                <a:tc>
                  <a:txBody>
                    <a:bodyPr/>
                    <a:lstStyle/>
                    <a:p>
                      <a:pPr algn="ctr"/>
                      <a:r>
                        <a:rPr lang="en-GB" sz="1800" u="none" strike="noStrike" kern="1200" baseline="0" dirty="0" err="1" smtClean="0"/>
                        <a:t>Etnici</a:t>
                      </a:r>
                      <a:endParaRPr lang="en-GB" sz="1800" dirty="0"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u="none" strike="noStrike" kern="1200" baseline="0" dirty="0" err="1" smtClean="0"/>
                        <a:t>Recensământul</a:t>
                      </a:r>
                      <a:r>
                        <a:rPr lang="en-GB" sz="1800" u="none" strike="noStrike" kern="1200" baseline="0" dirty="0" smtClean="0"/>
                        <a:t> </a:t>
                      </a:r>
                    </a:p>
                    <a:p>
                      <a:pPr algn="ctr"/>
                      <a:r>
                        <a:rPr lang="en-GB" sz="1800" u="none" strike="noStrike" kern="1200" baseline="0" dirty="0" smtClean="0"/>
                        <a:t>din 2002</a:t>
                      </a:r>
                      <a:endParaRPr lang="en-GB" sz="1800" dirty="0"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u="none" strike="noStrike" kern="1200" baseline="0" dirty="0" err="1" smtClean="0"/>
                        <a:t>Recensământul</a:t>
                      </a:r>
                      <a:r>
                        <a:rPr lang="en-GB" sz="1800" u="none" strike="noStrike" kern="1200" baseline="0" dirty="0" smtClean="0"/>
                        <a:t> </a:t>
                      </a:r>
                    </a:p>
                    <a:p>
                      <a:pPr algn="ctr"/>
                      <a:r>
                        <a:rPr lang="en-GB" sz="1800" u="none" strike="noStrike" kern="1200" baseline="0" dirty="0" smtClean="0"/>
                        <a:t>din 2011</a:t>
                      </a:r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Constantia" panose="02030602050306030303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270669"/>
                  </a:ext>
                </a:extLst>
              </a:tr>
              <a:tr h="547145">
                <a:tc>
                  <a:txBody>
                    <a:bodyPr/>
                    <a:lstStyle/>
                    <a:p>
                      <a:pPr algn="ctr"/>
                      <a:r>
                        <a:rPr lang="ro-RO" sz="1800" u="none" strike="noStrike" kern="1200" baseline="0" dirty="0" smtClean="0"/>
                        <a:t>Sârbi</a:t>
                      </a:r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Constantia" panose="02030602050306030303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22.561</a:t>
                      </a:r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18.076</a:t>
                      </a:r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5105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92644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heme1 Map" id="{2ADCF2F8-6A83-4891-9E91-5FB008385290}" vid="{7185CB27-4925-4CB3-9723-8A89D4A6BC4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 Map</Template>
  <TotalTime>364</TotalTime>
  <Words>228</Words>
  <Application>Microsoft Office PowerPoint</Application>
  <PresentationFormat>Widescreen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Constantia</vt:lpstr>
      <vt:lpstr>Theme1 Map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APME</dc:creator>
  <cp:lastModifiedBy>RePack by Diakov</cp:lastModifiedBy>
  <cp:revision>33</cp:revision>
  <dcterms:created xsi:type="dcterms:W3CDTF">2019-05-08T05:40:17Z</dcterms:created>
  <dcterms:modified xsi:type="dcterms:W3CDTF">2021-11-02T09:42:51Z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