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0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6577-4322-48C6-A81A-E1E93A90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F0976-43A6-40F2-9C44-7893D281A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9A1D6-9AF0-4E76-BBA2-2C9D11B9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FBA7-5DF8-443F-A325-706FD9E9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E312B-335D-48A9-AFB3-8B1D4DAF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7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F780-A8BF-4474-B28F-1C6D36E8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6149F-F3DA-4312-B5B5-5C734C94E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1EFEE-6556-4934-9C3E-EB6D7629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C1AF6-E983-48B7-8C94-50D6F8D2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9CFB9-B4BA-4657-B017-B1514E91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4B47ED-67A3-48ED-B75A-0E608A2C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BABA4-0D17-467E-9626-A6584422D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011A4-0209-463D-B031-E7ABD4F1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85054-B191-4575-99B4-7CFFA774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36862-843D-4BFC-9F9E-726F1052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CEDB-7164-4291-B868-2F78AB8D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5AD74-830F-4D3B-AED7-EED2979D3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EC767-83E4-4F53-85A0-92092609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7127-FCC6-444F-A09B-8148858C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10C6B-5478-4845-9D16-F571E8D8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34A2-1100-465A-9B58-B2DA6BA7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CCC2-04A4-41AD-AEC9-6391556F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1FE9D-698B-4735-8498-FB65599E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E82EC-6014-4577-B4F8-95998C3E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E2708-8B96-4D39-881A-5C4CB7C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4E3E-52CD-4C90-B1E7-B8B5CFC5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6164A-3CEF-43B0-B124-7DB04F989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57318-E645-4293-9E53-49118624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9EE0A-4AC3-4CF5-8D16-412070A8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5A599-5708-4558-B1B1-A3029FBA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A1802-CB3F-43CA-BEF6-5CB95A86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68DB-EAFD-4248-8653-278CE546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61F8C-0C28-434D-9D30-80EA42A86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75DCB-0CF8-4E1D-8DCD-14E1F8B88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169CD-6CBE-41BC-ACC1-FCD4AFD87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1C557-396F-44AB-AE6B-B4FEE185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6C49A-040D-4262-A53D-9DD57885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1D9F86-3691-4D65-9593-5C07644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6077D-D31B-4E83-8C87-B43D769F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30C7-666D-4472-8548-E4A6E985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88975-EC4C-479D-A43A-DA82CF9E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10814-8371-4D94-A35C-3A88D896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D61E5-9FE0-4526-9429-3626FE94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9D049-0BCA-4150-B898-B1639B21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3B364-C7A6-49BB-9A7C-A2F6E3A6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C5DA5-5D73-4A8E-8CF9-5EE8F649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F9BC-6923-4796-AD24-7E387D2B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CEE4F-9036-4713-B31D-264D0C2A4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15062-6178-4199-B00E-DE4606458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EAE60-22F7-4BCC-9943-503B9113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BF4D0-BA7C-4520-B5FD-DCAA060DE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61FD9-77DE-4C80-B06B-1A415A69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B683-79C8-4B07-866A-9E281268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02D029-1F81-45C9-8993-382CA6C89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5386B-4DC0-4707-9321-B3FF87090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80418-C1D6-4C5F-82B9-06946043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5D47E-6F1B-4AE4-905B-EA1583C7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E19EC-3C54-4A7E-AB1C-44D36F6D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F6263-0CD7-4457-8E9A-98920FB0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74F5A-96DB-4097-81B9-C1DB684A8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B2DEC-7F40-4538-952D-A1AA85534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9A6C-4EB0-480A-BB58-D5E77BAD09D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09D3D-EA4A-4B6C-9CED-80406AAA7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6BBF2-71BA-44EF-B03D-2C1123326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4067-55E6-4A0E-87FA-3F4C8941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5A1A95-9A73-4D8F-8BA6-3AFD7D6DCD1F}"/>
              </a:ext>
            </a:extLst>
          </p:cNvPr>
          <p:cNvSpPr txBox="1"/>
          <p:nvPr/>
        </p:nvSpPr>
        <p:spPr>
          <a:xfrm>
            <a:off x="610151" y="4129749"/>
            <a:ext cx="56376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6"/>
            <a:r>
              <a:rPr lang="ro-RO" sz="3600" b="1" dirty="0">
                <a:solidFill>
                  <a:prstClr val="black"/>
                </a:solidFill>
                <a:latin typeface="Calibri" panose="020F0502020204030204"/>
              </a:rPr>
              <a:t>Profil:</a:t>
            </a:r>
          </a:p>
          <a:p>
            <a:pPr defTabSz="457206"/>
            <a:endParaRPr lang="ro-RO" sz="36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6"/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Nivel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persecu</a:t>
            </a:r>
            <a:r>
              <a:rPr lang="ro-RO" sz="3600" b="1" dirty="0">
                <a:solidFill>
                  <a:prstClr val="black"/>
                </a:solidFill>
                <a:latin typeface="Calibri" panose="020F0502020204030204"/>
              </a:rPr>
              <a:t>ție: </a:t>
            </a:r>
            <a:r>
              <a:rPr lang="ro-RO" sz="3600" dirty="0">
                <a:solidFill>
                  <a:prstClr val="black"/>
                </a:solidFill>
                <a:latin typeface="Calibri" panose="020F0502020204030204"/>
              </a:rPr>
              <a:t>foarte înalt</a:t>
            </a:r>
          </a:p>
          <a:p>
            <a:pPr defTabSz="457206"/>
            <a:r>
              <a:rPr lang="ro-RO" sz="3600" b="1" dirty="0">
                <a:solidFill>
                  <a:prstClr val="black"/>
                </a:solidFill>
                <a:latin typeface="Calibri" panose="020F0502020204030204"/>
              </a:rPr>
              <a:t>Lider: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Mohammed VI</a:t>
            </a:r>
            <a:endParaRPr lang="ro-RO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6"/>
            <a:r>
              <a:rPr lang="ro-RO" sz="3600" b="1" dirty="0">
                <a:solidFill>
                  <a:prstClr val="black"/>
                </a:solidFill>
                <a:latin typeface="Calibri" panose="020F0502020204030204"/>
              </a:rPr>
              <a:t>Populație totală: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37.253.000</a:t>
            </a:r>
          </a:p>
          <a:p>
            <a:pPr defTabSz="457206"/>
            <a:r>
              <a:rPr lang="ro-RO" sz="3600" b="1" dirty="0">
                <a:solidFill>
                  <a:prstClr val="black"/>
                </a:solidFill>
                <a:latin typeface="Calibri" panose="020F0502020204030204"/>
              </a:rPr>
              <a:t>Populație creștină : </a:t>
            </a:r>
            <a:r>
              <a:rPr lang="ro-RO" sz="3600" dirty="0">
                <a:solidFill>
                  <a:prstClr val="black"/>
                </a:solidFill>
                <a:latin typeface="Calibri" panose="020F0502020204030204"/>
              </a:rPr>
              <a:t>74.506 (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0,2%</a:t>
            </a:r>
            <a:r>
              <a:rPr lang="ro-RO" sz="36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6"/>
            <a:r>
              <a:rPr lang="ro-RO" sz="3600" b="1" dirty="0">
                <a:solidFill>
                  <a:prstClr val="black"/>
                </a:solidFill>
                <a:latin typeface="Calibri" panose="020F0502020204030204"/>
              </a:rPr>
              <a:t>Religie majoritară: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islam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A43DE-28A4-41A9-84A1-BC907171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" y="11237858"/>
            <a:ext cx="1648892" cy="595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741EC-BE34-47B6-AEC3-5F6C5F91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9" y="10818112"/>
            <a:ext cx="1434848" cy="1434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3A9FDD-2CFB-4BED-9FB3-F60FADB962E1}"/>
              </a:ext>
            </a:extLst>
          </p:cNvPr>
          <p:cNvSpPr txBox="1"/>
          <p:nvPr/>
        </p:nvSpPr>
        <p:spPr>
          <a:xfrm>
            <a:off x="752603" y="776515"/>
            <a:ext cx="2676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6"/>
            <a:r>
              <a:rPr lang="ro-RO" sz="4400" dirty="0">
                <a:solidFill>
                  <a:prstClr val="black"/>
                </a:solidFill>
                <a:latin typeface="Calibri" panose="020F0502020204030204"/>
              </a:rPr>
              <a:t>#27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Maroc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70911-D9E9-4631-9830-4A16F6570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6" y="249596"/>
            <a:ext cx="3237739" cy="25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8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5A1A95-9A73-4D8F-8BA6-3AFD7D6DCD1F}"/>
              </a:ext>
            </a:extLst>
          </p:cNvPr>
          <p:cNvSpPr txBox="1"/>
          <p:nvPr/>
        </p:nvSpPr>
        <p:spPr>
          <a:xfrm>
            <a:off x="1104762" y="5330078"/>
            <a:ext cx="46484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99% </a:t>
            </a:r>
            <a:r>
              <a:rPr lang="ro-RO" sz="4400" dirty="0"/>
              <a:t>din populația Marocului este musulmană.</a:t>
            </a:r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A43DE-28A4-41A9-84A1-BC907171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" y="11237858"/>
            <a:ext cx="1648892" cy="595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741EC-BE34-47B6-AEC3-5F6C5F91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9" y="10818112"/>
            <a:ext cx="1434848" cy="143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31534-63C8-459E-96C8-8E67008BF00C}"/>
              </a:ext>
            </a:extLst>
          </p:cNvPr>
          <p:cNvSpPr txBox="1"/>
          <p:nvPr/>
        </p:nvSpPr>
        <p:spPr>
          <a:xfrm>
            <a:off x="752603" y="776515"/>
            <a:ext cx="2676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6"/>
            <a:r>
              <a:rPr lang="ro-RO" sz="4400" dirty="0">
                <a:solidFill>
                  <a:prstClr val="black"/>
                </a:solidFill>
                <a:latin typeface="Calibri" panose="020F0502020204030204"/>
              </a:rPr>
              <a:t>#27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Maroc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8081F8-9D38-4FA6-BDD4-AEEE11EDD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6" y="249596"/>
            <a:ext cx="3237739" cy="25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0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5A1A95-9A73-4D8F-8BA6-3AFD7D6DCD1F}"/>
              </a:ext>
            </a:extLst>
          </p:cNvPr>
          <p:cNvSpPr txBox="1"/>
          <p:nvPr/>
        </p:nvSpPr>
        <p:spPr>
          <a:xfrm>
            <a:off x="520344" y="3648488"/>
            <a:ext cx="58173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Cum e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viața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pentru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creștinii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din Maroc?</a:t>
            </a:r>
            <a:endParaRPr lang="en-US" sz="3600" b="1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În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Maroc,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nivelul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presiune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asupra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creștinilor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rămâne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ridicat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iar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pentru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care se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convertesc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la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islam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presiunea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și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mare,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existând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posibilitatea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a-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și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pierde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drepturile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moștenire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și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chiar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custodia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copiilor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US" sz="36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A43DE-28A4-41A9-84A1-BC907171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" y="11237858"/>
            <a:ext cx="1648892" cy="595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741EC-BE34-47B6-AEC3-5F6C5F91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9" y="10818112"/>
            <a:ext cx="1434848" cy="143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C5CC6-CCE6-46B9-9AC7-D7D4B770EB3F}"/>
              </a:ext>
            </a:extLst>
          </p:cNvPr>
          <p:cNvSpPr txBox="1"/>
          <p:nvPr/>
        </p:nvSpPr>
        <p:spPr>
          <a:xfrm>
            <a:off x="752603" y="776515"/>
            <a:ext cx="2676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6"/>
            <a:r>
              <a:rPr lang="ro-RO" sz="4400" dirty="0">
                <a:solidFill>
                  <a:prstClr val="black"/>
                </a:solidFill>
                <a:latin typeface="Calibri" panose="020F0502020204030204"/>
              </a:rPr>
              <a:t>#27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Maroc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ED0973-C9CD-4B90-A1D7-231495DEA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6" y="249596"/>
            <a:ext cx="3237739" cy="25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5A1A95-9A73-4D8F-8BA6-3AFD7D6DCD1F}"/>
              </a:ext>
            </a:extLst>
          </p:cNvPr>
          <p:cNvSpPr txBox="1"/>
          <p:nvPr/>
        </p:nvSpPr>
        <p:spPr>
          <a:xfrm>
            <a:off x="535903" y="3746462"/>
            <a:ext cx="57861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Cum 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viața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pentru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creștinii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din Maroc?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Credincioșii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recent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convertiți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întâmpină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opoziție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membrilor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familiei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care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să-i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împiedice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să-și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mărturisească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credința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public.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În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zonele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rurale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creștinii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confruntă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ostilitate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comunității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guvernului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local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A43DE-28A4-41A9-84A1-BC907171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" y="11237858"/>
            <a:ext cx="1648892" cy="595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741EC-BE34-47B6-AEC3-5F6C5F91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9" y="10818112"/>
            <a:ext cx="1434848" cy="143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F4AA6-C5EF-4829-B43C-EEC75AF25055}"/>
              </a:ext>
            </a:extLst>
          </p:cNvPr>
          <p:cNvSpPr txBox="1"/>
          <p:nvPr/>
        </p:nvSpPr>
        <p:spPr>
          <a:xfrm>
            <a:off x="752603" y="776515"/>
            <a:ext cx="2676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6"/>
            <a:r>
              <a:rPr lang="ro-RO" sz="4400" dirty="0">
                <a:solidFill>
                  <a:prstClr val="black"/>
                </a:solidFill>
                <a:latin typeface="Calibri" panose="020F0502020204030204"/>
              </a:rPr>
              <a:t>#27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Maroc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6E6395-385B-4B5D-A75A-60A165601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6" y="249596"/>
            <a:ext cx="3237739" cy="25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5A1A95-9A73-4D8F-8BA6-3AFD7D6DCD1F}"/>
              </a:ext>
            </a:extLst>
          </p:cNvPr>
          <p:cNvSpPr txBox="1"/>
          <p:nvPr/>
        </p:nvSpPr>
        <p:spPr>
          <a:xfrm>
            <a:off x="584890" y="4934924"/>
            <a:ext cx="5688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Cum 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viața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pentru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creștinii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din Maroc?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„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Zdruncinarea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credinței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musulman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considerată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faptă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penală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A43DE-28A4-41A9-84A1-BC907171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" y="11237858"/>
            <a:ext cx="1648892" cy="595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741EC-BE34-47B6-AEC3-5F6C5F91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9" y="10818112"/>
            <a:ext cx="1434848" cy="143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F4AA6-C5EF-4829-B43C-EEC75AF25055}"/>
              </a:ext>
            </a:extLst>
          </p:cNvPr>
          <p:cNvSpPr txBox="1"/>
          <p:nvPr/>
        </p:nvSpPr>
        <p:spPr>
          <a:xfrm>
            <a:off x="752603" y="776515"/>
            <a:ext cx="2676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6"/>
            <a:r>
              <a:rPr lang="ro-RO" sz="4400" dirty="0">
                <a:solidFill>
                  <a:prstClr val="black"/>
                </a:solidFill>
                <a:latin typeface="Calibri" panose="020F0502020204030204"/>
              </a:rPr>
              <a:t>#27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Maroc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6E6395-385B-4B5D-A75A-60A165601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6" y="249596"/>
            <a:ext cx="3237739" cy="25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7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5A1A95-9A73-4D8F-8BA6-3AFD7D6DCD1F}"/>
              </a:ext>
            </a:extLst>
          </p:cNvPr>
          <p:cNvSpPr txBox="1"/>
          <p:nvPr/>
        </p:nvSpPr>
        <p:spPr>
          <a:xfrm>
            <a:off x="608153" y="4135661"/>
            <a:ext cx="56416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Motive de 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rugăciune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:</a:t>
            </a:r>
            <a:endParaRPr lang="en-US" sz="3600" b="1" dirty="0">
              <a:effectLst/>
              <a:latin typeface="Calibri  "/>
              <a:cs typeface="Arial" panose="020B0604020202020204" pitchFamily="34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•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Să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ne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rugăm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pentru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copiii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credincioșilor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care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frecventează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școlile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locale.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Islamul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este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predat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în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școli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în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cadrul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multor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materii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iar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acești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copii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sunt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confuzi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,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deoarece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ei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învață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altceva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acasă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. </a:t>
            </a:r>
            <a:endParaRPr lang="en-US" sz="3600" dirty="0">
              <a:effectLst/>
              <a:latin typeface="Calibri  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A43DE-28A4-41A9-84A1-BC907171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" y="11237858"/>
            <a:ext cx="1648892" cy="595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741EC-BE34-47B6-AEC3-5F6C5F91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9" y="10818112"/>
            <a:ext cx="1434848" cy="143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2E5B51-8F55-4278-8494-ADD88E6E7974}"/>
              </a:ext>
            </a:extLst>
          </p:cNvPr>
          <p:cNvSpPr txBox="1"/>
          <p:nvPr/>
        </p:nvSpPr>
        <p:spPr>
          <a:xfrm>
            <a:off x="752603" y="776515"/>
            <a:ext cx="2676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6"/>
            <a:r>
              <a:rPr lang="ro-RO" sz="4400" dirty="0">
                <a:solidFill>
                  <a:prstClr val="black"/>
                </a:solidFill>
                <a:latin typeface="Calibri" panose="020F0502020204030204"/>
              </a:rPr>
              <a:t>#27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Maroc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F5305-768D-400B-9EF0-4A4BD5A94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6" y="249596"/>
            <a:ext cx="3237739" cy="25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6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00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5A1A95-9A73-4D8F-8BA6-3AFD7D6DCD1F}"/>
              </a:ext>
            </a:extLst>
          </p:cNvPr>
          <p:cNvSpPr txBox="1"/>
          <p:nvPr/>
        </p:nvSpPr>
        <p:spPr>
          <a:xfrm>
            <a:off x="617362" y="3429283"/>
            <a:ext cx="562327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Motive de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rugăciune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 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•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Să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ne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rugăm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ca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Domnul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să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lase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protecție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peste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cei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convertiți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de la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islam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față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de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pericole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discriminare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din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partea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familiilor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</a:rPr>
              <a:t> lor.</a:t>
            </a:r>
            <a:endParaRPr kumimoji="0" lang="ro-RO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 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•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Să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ne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rugăm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pentru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unitate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în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biserica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marocană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.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Credincioșii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sunt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împrăștiați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prin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țară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și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nu se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cunosc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bine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între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ei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  "/>
                <a:cs typeface="Arial" panose="020B0604020202020204" pitchFamily="34" charset="0"/>
              </a:rPr>
              <a:t>. </a:t>
            </a:r>
            <a:endParaRPr lang="en-US" sz="3600" dirty="0">
              <a:effectLst/>
              <a:latin typeface="Calibri  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A43DE-28A4-41A9-84A1-BC907171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" y="11237858"/>
            <a:ext cx="1648892" cy="595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741EC-BE34-47B6-AEC3-5F6C5F91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79" y="10818112"/>
            <a:ext cx="1434848" cy="143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A6AA6A-0651-4D19-B205-C0D9872AD91C}"/>
              </a:ext>
            </a:extLst>
          </p:cNvPr>
          <p:cNvSpPr txBox="1"/>
          <p:nvPr/>
        </p:nvSpPr>
        <p:spPr>
          <a:xfrm>
            <a:off x="752603" y="776515"/>
            <a:ext cx="2676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6"/>
            <a:r>
              <a:rPr lang="ro-RO" sz="4400" dirty="0">
                <a:solidFill>
                  <a:prstClr val="black"/>
                </a:solidFill>
                <a:latin typeface="Calibri" panose="020F0502020204030204"/>
              </a:rPr>
              <a:t>#27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Maroc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154CD0-E377-4E52-9E4E-1DA40E35C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6" y="249596"/>
            <a:ext cx="3237739" cy="25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7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256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 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 Ticlea</dc:creator>
  <cp:lastModifiedBy>Ina Ticlea</cp:lastModifiedBy>
  <cp:revision>9</cp:revision>
  <dcterms:created xsi:type="dcterms:W3CDTF">2021-11-05T12:39:47Z</dcterms:created>
  <dcterms:modified xsi:type="dcterms:W3CDTF">2021-11-23T07:01:51Z</dcterms:modified>
</cp:coreProperties>
</file>