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4" y="285750"/>
            <a:ext cx="12193588"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sz="1800">
              <a:solidFill>
                <a:schemeClr val="lt1"/>
              </a:solidFill>
            </a:endParaRPr>
          </a:p>
        </p:txBody>
      </p:sp>
      <p:sp>
        <p:nvSpPr>
          <p:cNvPr id="2" name="Title 1"/>
          <p:cNvSpPr>
            <a:spLocks noGrp="1"/>
          </p:cNvSpPr>
          <p:nvPr>
            <p:ph type="ctrTitle"/>
          </p:nvPr>
        </p:nvSpPr>
        <p:spPr>
          <a:xfrm>
            <a:off x="1217930" y="1828800"/>
            <a:ext cx="9756141"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931" y="5029200"/>
            <a:ext cx="7850644"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768338489"/>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25.02.2022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56453489"/>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85800"/>
            <a:ext cx="213487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930" y="685800"/>
            <a:ext cx="7418070"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25.02.2022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5076942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25.02.2022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266643432"/>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931" y="3429001"/>
            <a:ext cx="9756141"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466" y="685802"/>
            <a:ext cx="7855109"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0B3A2-85CD-4CC3-83DB-E635ED53EFC3}" type="datetimeFigureOut">
              <a:rPr lang="ro-RO" smtClean="0"/>
              <a:t>25.02.2022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39991419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60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411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BDB0B3A2-85CD-4CC3-83DB-E635ED53EFC3}" type="datetimeFigureOut">
              <a:rPr lang="ro-RO" smtClean="0"/>
              <a:t>25.02.2022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442763121"/>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931"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931"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3685"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3685"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DB0B3A2-85CD-4CC3-83DB-E635ED53EFC3}" type="datetimeFigureOut">
              <a:rPr lang="ro-RO" smtClean="0"/>
              <a:t>25.02.2022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372321090"/>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DB0B3A2-85CD-4CC3-83DB-E635ED53EFC3}" type="datetimeFigureOut">
              <a:rPr lang="ro-RO" smtClean="0"/>
              <a:t>25.02.2022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518341838"/>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0B3A2-85CD-4CC3-83DB-E635ED53EFC3}" type="datetimeFigureOut">
              <a:rPr lang="ro-RO" smtClean="0"/>
              <a:t>25.02.2022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22936289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7342" y="685800"/>
            <a:ext cx="5640269"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25.02.2022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75375983"/>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7341" y="685800"/>
            <a:ext cx="5640269"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25.02.2022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844187167"/>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931" y="274638"/>
            <a:ext cx="9756141"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931" y="1828800"/>
            <a:ext cx="9756141"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3936" y="6448427"/>
            <a:ext cx="1396623" cy="180974"/>
          </a:xfrm>
          <a:prstGeom prst="rect">
            <a:avLst/>
          </a:prstGeom>
        </p:spPr>
        <p:txBody>
          <a:bodyPr vert="horz" lIns="91440" tIns="45720" rIns="91440" bIns="45720" rtlCol="0" anchor="ctr"/>
          <a:lstStyle>
            <a:lvl1pPr algn="r">
              <a:defRPr sz="1000">
                <a:solidFill>
                  <a:schemeClr val="tx1"/>
                </a:solidFill>
              </a:defRPr>
            </a:lvl1pPr>
          </a:lstStyle>
          <a:p>
            <a:fld id="{BDB0B3A2-85CD-4CC3-83DB-E635ED53EFC3}" type="datetimeFigureOut">
              <a:rPr lang="ro-RO" smtClean="0"/>
              <a:t>25.02.2022</a:t>
            </a:fld>
            <a:endParaRPr lang="ro-RO"/>
          </a:p>
        </p:txBody>
      </p:sp>
      <p:sp>
        <p:nvSpPr>
          <p:cNvPr id="5" name="Footer Placeholder 4"/>
          <p:cNvSpPr>
            <a:spLocks noGrp="1"/>
          </p:cNvSpPr>
          <p:nvPr>
            <p:ph type="ftr" sz="quarter" idx="3"/>
          </p:nvPr>
        </p:nvSpPr>
        <p:spPr>
          <a:xfrm>
            <a:off x="1209151" y="6448427"/>
            <a:ext cx="6639905"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ro-RO"/>
          </a:p>
        </p:txBody>
      </p:sp>
      <p:sp>
        <p:nvSpPr>
          <p:cNvPr id="6" name="Slide Number Placeholder 5"/>
          <p:cNvSpPr>
            <a:spLocks noGrp="1"/>
          </p:cNvSpPr>
          <p:nvPr>
            <p:ph type="sldNum" sz="quarter" idx="4"/>
          </p:nvPr>
        </p:nvSpPr>
        <p:spPr>
          <a:xfrm>
            <a:off x="9830772" y="6448427"/>
            <a:ext cx="1143299" cy="180974"/>
          </a:xfrm>
          <a:prstGeom prst="rect">
            <a:avLst/>
          </a:prstGeom>
        </p:spPr>
        <p:txBody>
          <a:bodyPr vert="horz" lIns="91440" tIns="45720" rIns="91440" bIns="45720" rtlCol="0" anchor="ctr"/>
          <a:lstStyle>
            <a:lvl1pPr algn="r">
              <a:defRPr sz="1000">
                <a:solidFill>
                  <a:schemeClr val="tx1"/>
                </a:solidFill>
              </a:defRPr>
            </a:lvl1pPr>
          </a:lstStyle>
          <a:p>
            <a:fld id="{4E4528A0-6128-48C2-8B9C-100D3FC50702}" type="slidenum">
              <a:rPr lang="ro-RO" smtClean="0"/>
              <a:t>‹#›</a:t>
            </a:fld>
            <a:endParaRPr lang="ro-RO"/>
          </a:p>
        </p:txBody>
      </p:sp>
    </p:spTree>
    <p:extLst>
      <p:ext uri="{BB962C8B-B14F-4D97-AF65-F5344CB8AC3E}">
        <p14:creationId xmlns:p14="http://schemas.microsoft.com/office/powerpoint/2010/main" val="2651264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p:transition>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953852" y="2094261"/>
            <a:ext cx="4745736" cy="26694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754970" y="304800"/>
            <a:ext cx="9285515" cy="1089529"/>
          </a:xfrm>
          <a:prstGeom prst="rect">
            <a:avLst/>
          </a:prstGeom>
          <a:noFill/>
        </p:spPr>
        <p:txBody>
          <a:bodyPr wrap="square" rtlCol="0">
            <a:spAutoFit/>
          </a:bodyPr>
          <a:lstStyle/>
          <a:p>
            <a:pPr>
              <a:lnSpc>
                <a:spcPct val="90000"/>
              </a:lnSpc>
            </a:pPr>
            <a:r>
              <a:rPr lang="ro-RO" sz="3200" dirty="0">
                <a:latin typeface="Constantia" panose="02030602050306030303" pitchFamily="18" charset="0"/>
              </a:rPr>
              <a:t>20 martie</a:t>
            </a:r>
            <a:endParaRPr lang="en-GB" sz="4000" b="1" dirty="0">
              <a:latin typeface="Constantia" panose="02030602050306030303" pitchFamily="18" charset="0"/>
            </a:endParaRPr>
          </a:p>
          <a:p>
            <a:pPr>
              <a:lnSpc>
                <a:spcPct val="90000"/>
              </a:lnSpc>
            </a:pPr>
            <a:r>
              <a:rPr lang="ro-RO" sz="4000" b="1" dirty="0">
                <a:latin typeface="Constantia" panose="02030602050306030303" pitchFamily="18" charset="0"/>
              </a:rPr>
              <a:t>Paul &amp; </a:t>
            </a:r>
            <a:r>
              <a:rPr lang="ro-RO" sz="4000" b="1" dirty="0" err="1">
                <a:latin typeface="Constantia" panose="02030602050306030303" pitchFamily="18" charset="0"/>
              </a:rPr>
              <a:t>Eunicia</a:t>
            </a:r>
            <a:endParaRPr lang="en-GB" sz="4000" b="1" dirty="0">
              <a:latin typeface="Constantia" panose="02030602050306030303" pitchFamily="18" charset="0"/>
            </a:endParaRPr>
          </a:p>
        </p:txBody>
      </p:sp>
      <p:sp>
        <p:nvSpPr>
          <p:cNvPr id="6" name="TextBox 5"/>
          <p:cNvSpPr txBox="1"/>
          <p:nvPr/>
        </p:nvSpPr>
        <p:spPr>
          <a:xfrm>
            <a:off x="6024194" y="1540688"/>
            <a:ext cx="5644892" cy="4154984"/>
          </a:xfrm>
          <a:prstGeom prst="rect">
            <a:avLst/>
          </a:prstGeom>
          <a:noFill/>
        </p:spPr>
        <p:txBody>
          <a:bodyPr wrap="square" rtlCol="0">
            <a:spAutoFit/>
          </a:bodyPr>
          <a:lstStyle/>
          <a:p>
            <a:r>
              <a:rPr lang="ro-RO" sz="2400" b="1" i="0" u="none" strike="noStrike" baseline="0" dirty="0">
                <a:latin typeface="Constantia" panose="02030602050306030303" pitchFamily="18" charset="0"/>
              </a:rPr>
              <a:t>Împreună cu </a:t>
            </a:r>
            <a:r>
              <a:rPr lang="ro-RO" sz="2400" b="0" i="0" u="none" strike="noStrike" baseline="0" dirty="0" err="1">
                <a:latin typeface="Constantia" panose="02030602050306030303" pitchFamily="18" charset="0"/>
              </a:rPr>
              <a:t>Salome</a:t>
            </a:r>
            <a:r>
              <a:rPr lang="ro-RO" sz="2400" b="0" i="0" u="none" strike="noStrike" baseline="0" dirty="0">
                <a:latin typeface="Constantia" panose="02030602050306030303" pitchFamily="18" charset="0"/>
              </a:rPr>
              <a:t> &amp; </a:t>
            </a:r>
            <a:r>
              <a:rPr lang="ro-RO" sz="2400" b="0" i="0" u="none" strike="noStrike" baseline="0" dirty="0" err="1">
                <a:latin typeface="Constantia" panose="02030602050306030303" pitchFamily="18" charset="0"/>
              </a:rPr>
              <a:t>Rhema</a:t>
            </a:r>
            <a:r>
              <a:rPr lang="ro-RO" sz="2400" b="0" i="0" u="none" strike="noStrike" baseline="0" dirty="0">
                <a:latin typeface="Constantia" panose="02030602050306030303" pitchFamily="18" charset="0"/>
              </a:rPr>
              <a:t> </a:t>
            </a:r>
          </a:p>
          <a:p>
            <a:r>
              <a:rPr lang="ro-RO" sz="2400" b="1" i="0" u="none" strike="noStrike" baseline="0" dirty="0">
                <a:latin typeface="Constantia" panose="02030602050306030303" pitchFamily="18" charset="0"/>
              </a:rPr>
              <a:t>Slujesc </a:t>
            </a:r>
            <a:r>
              <a:rPr lang="ro-RO" sz="2400" b="0" i="0" u="none" strike="noStrike" baseline="0" dirty="0">
                <a:latin typeface="Constantia" panose="02030602050306030303" pitchFamily="18" charset="0"/>
              </a:rPr>
              <a:t>într-o țară din Orientul Mijlociu </a:t>
            </a:r>
          </a:p>
          <a:p>
            <a:r>
              <a:rPr lang="ro-RO" sz="2400" b="1" i="0" u="none" strike="noStrike" baseline="0" dirty="0">
                <a:latin typeface="Constantia" panose="02030602050306030303" pitchFamily="18" charset="0"/>
              </a:rPr>
              <a:t>Trimiși de </a:t>
            </a:r>
            <a:r>
              <a:rPr lang="ro-RO" sz="2400" b="0" i="0" u="none" strike="noStrike" baseline="0" dirty="0">
                <a:latin typeface="Constantia" panose="02030602050306030303" pitchFamily="18" charset="0"/>
              </a:rPr>
              <a:t>Biserica </a:t>
            </a:r>
            <a:r>
              <a:rPr lang="ro-RO" sz="2400" b="0" i="1" u="none" strike="noStrike" baseline="0" dirty="0" err="1">
                <a:latin typeface="Constantia" panose="02030602050306030303" pitchFamily="18" charset="0"/>
              </a:rPr>
              <a:t>Filadelfia</a:t>
            </a:r>
            <a:r>
              <a:rPr lang="ro-RO" sz="2400" b="0" i="1" u="none" strike="noStrike" baseline="0" dirty="0">
                <a:latin typeface="Constantia" panose="02030602050306030303" pitchFamily="18" charset="0"/>
              </a:rPr>
              <a:t> </a:t>
            </a:r>
            <a:r>
              <a:rPr lang="ro-RO" sz="2400" b="0" i="0" u="none" strike="noStrike" baseline="0" dirty="0">
                <a:latin typeface="Constantia" panose="02030602050306030303" pitchFamily="18" charset="0"/>
              </a:rPr>
              <a:t>din Călan, jud. Hunedoara </a:t>
            </a:r>
          </a:p>
          <a:p>
            <a:r>
              <a:rPr lang="ro-RO" sz="2400" b="1" i="0" u="none" strike="noStrike" baseline="0" dirty="0">
                <a:latin typeface="Constantia" panose="02030602050306030303" pitchFamily="18" charset="0"/>
              </a:rPr>
              <a:t>Începând din </a:t>
            </a:r>
            <a:r>
              <a:rPr lang="ro-RO" sz="2400" b="0" i="0" u="none" strike="noStrike" baseline="0" dirty="0">
                <a:latin typeface="Constantia" panose="02030602050306030303" pitchFamily="18" charset="0"/>
              </a:rPr>
              <a:t>2018 </a:t>
            </a:r>
          </a:p>
          <a:p>
            <a:r>
              <a:rPr lang="ro-RO" sz="2400" b="1" i="0" u="none" strike="noStrike" baseline="0" dirty="0">
                <a:latin typeface="Constantia" panose="02030602050306030303" pitchFamily="18" charset="0"/>
              </a:rPr>
              <a:t>Se implică în: </a:t>
            </a:r>
            <a:endParaRPr lang="ro-RO" sz="2400" b="0" i="0" u="none" strike="noStrike" baseline="0" dirty="0">
              <a:latin typeface="Constantia" panose="02030602050306030303" pitchFamily="18" charset="0"/>
            </a:endParaRPr>
          </a:p>
          <a:p>
            <a:pPr marL="342900" indent="-342900">
              <a:buFont typeface="Arial" panose="020B0604020202020204" pitchFamily="34" charset="0"/>
              <a:buChar char="•"/>
            </a:pPr>
            <a:r>
              <a:rPr lang="ro-RO" sz="2400" b="0" i="0" u="none" strike="noStrike" baseline="0" dirty="0">
                <a:latin typeface="Constantia" panose="02030602050306030303" pitchFamily="18" charset="0"/>
              </a:rPr>
              <a:t>Evanghelizare [distribuire de literatură creștină, întâlniri cu tineri necreștini, ajutorare și vestirea Evangheliei într-o tabără de refugiați] </a:t>
            </a:r>
          </a:p>
          <a:p>
            <a:pPr marL="342900" indent="-342900">
              <a:buFont typeface="Arial" panose="020B0604020202020204" pitchFamily="34" charset="0"/>
              <a:buChar char="•"/>
            </a:pPr>
            <a:r>
              <a:rPr lang="ro-RO" sz="2400" b="0" i="0" u="none" strike="noStrike" baseline="0" dirty="0" err="1">
                <a:latin typeface="Constantia" panose="02030602050306030303" pitchFamily="18" charset="0"/>
              </a:rPr>
              <a:t>Ucenicizare</a:t>
            </a:r>
            <a:r>
              <a:rPr lang="ro-RO" sz="2400" b="0" i="0" u="none" strike="noStrike" baseline="0" dirty="0">
                <a:latin typeface="Constantia" panose="02030602050306030303" pitchFamily="18" charset="0"/>
              </a:rPr>
              <a:t> </a:t>
            </a:r>
          </a:p>
        </p:txBody>
      </p:sp>
    </p:spTree>
    <p:extLst>
      <p:ext uri="{BB962C8B-B14F-4D97-AF65-F5344CB8AC3E}">
        <p14:creationId xmlns:p14="http://schemas.microsoft.com/office/powerpoint/2010/main" val="2939438423"/>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1048" y="1194990"/>
            <a:ext cx="6465704" cy="3785652"/>
          </a:xfrm>
          <a:prstGeom prst="rect">
            <a:avLst/>
          </a:prstGeom>
          <a:noFill/>
        </p:spPr>
        <p:txBody>
          <a:bodyPr wrap="square" rtlCol="0">
            <a:spAutoFit/>
          </a:bodyPr>
          <a:lstStyle/>
          <a:p>
            <a:r>
              <a:rPr lang="en-GB" sz="2400" b="1" dirty="0">
                <a:latin typeface="Constantia" panose="02030602050306030303" pitchFamily="18" charset="0"/>
              </a:rPr>
              <a:t>Motive de </a:t>
            </a:r>
            <a:r>
              <a:rPr lang="en-GB" sz="2400" b="1" dirty="0" err="1">
                <a:latin typeface="Constantia" panose="02030602050306030303" pitchFamily="18" charset="0"/>
              </a:rPr>
              <a:t>rugăciune</a:t>
            </a:r>
            <a:r>
              <a:rPr lang="en-GB" sz="2400" b="1" dirty="0">
                <a:latin typeface="Constantia" panose="02030602050306030303" pitchFamily="18" charset="0"/>
              </a:rPr>
              <a:t>: </a:t>
            </a:r>
            <a:endParaRPr lang="en-GB" sz="2400" dirty="0">
              <a:latin typeface="Constantia" panose="02030602050306030303" pitchFamily="18" charset="0"/>
            </a:endParaRPr>
          </a:p>
          <a:p>
            <a:pPr marL="342900" indent="-342900">
              <a:buFont typeface="Arial" panose="020B0604020202020204" pitchFamily="34" charset="0"/>
              <a:buChar char="•"/>
            </a:pPr>
            <a:r>
              <a:rPr lang="ro-RO" sz="2400" b="0" i="0" u="none" strike="noStrike" baseline="0" dirty="0">
                <a:latin typeface="Constantia" panose="02030602050306030303" pitchFamily="18" charset="0"/>
              </a:rPr>
              <a:t>Protecție spirituală, emoțională și fizică. </a:t>
            </a:r>
          </a:p>
          <a:p>
            <a:pPr marL="342900" indent="-342900">
              <a:buFont typeface="Arial" panose="020B0604020202020204" pitchFamily="34" charset="0"/>
              <a:buChar char="•"/>
            </a:pPr>
            <a:r>
              <a:rPr lang="ro-RO" sz="2400" b="0" i="0" u="none" strike="noStrike" baseline="0" dirty="0">
                <a:latin typeface="Constantia" panose="02030602050306030303" pitchFamily="18" charset="0"/>
              </a:rPr>
              <a:t>Îndrăzneală în lucrarea de evanghelizare. </a:t>
            </a:r>
          </a:p>
          <a:p>
            <a:pPr marL="342900" indent="-342900">
              <a:buFont typeface="Arial" panose="020B0604020202020204" pitchFamily="34" charset="0"/>
              <a:buChar char="•"/>
            </a:pPr>
            <a:r>
              <a:rPr lang="ro-RO" sz="2400" b="0" i="0" u="none" strike="noStrike" baseline="0" dirty="0">
                <a:latin typeface="Constantia" panose="02030602050306030303" pitchFamily="18" charset="0"/>
              </a:rPr>
              <a:t>Plinătatea Duhului și eliberarea de frică pentru cei care se întorc la Domnul. </a:t>
            </a:r>
          </a:p>
          <a:p>
            <a:pPr marL="457200" indent="-457200">
              <a:buFont typeface="+mj-lt"/>
              <a:buAutoNum type="arabicPeriod"/>
            </a:pPr>
            <a:endParaRPr lang="en-GB" sz="2400" dirty="0">
              <a:latin typeface="Constantia" panose="02030602050306030303" pitchFamily="18" charset="0"/>
            </a:endParaRPr>
          </a:p>
          <a:p>
            <a:pPr algn="l"/>
            <a:r>
              <a:rPr lang="en-GB" sz="2400" b="1" dirty="0">
                <a:latin typeface="Constantia" panose="02030602050306030303" pitchFamily="18" charset="0"/>
              </a:rPr>
              <a:t>Motto: </a:t>
            </a:r>
            <a:endParaRPr lang="ro-RO" sz="2400" b="0" i="0" u="none" strike="noStrike" baseline="0" dirty="0">
              <a:solidFill>
                <a:srgbClr val="000000"/>
              </a:solidFill>
              <a:latin typeface="Constantia" panose="02030602050306030303" pitchFamily="18" charset="0"/>
            </a:endParaRPr>
          </a:p>
          <a:p>
            <a:r>
              <a:rPr lang="ro-RO" sz="2400" b="0" i="0" u="none" strike="noStrike" baseline="0" dirty="0">
                <a:latin typeface="Constantia" panose="02030602050306030303" pitchFamily="18" charset="0"/>
              </a:rPr>
              <a:t>Dar aceia din popor care vor cunoaște pe Dumnezeul lor vor rămâne tari și vor face mari isprăvi. </a:t>
            </a:r>
            <a:r>
              <a:rPr lang="ro-RO" sz="2400" b="1" i="0" u="none" strike="noStrike" baseline="0" dirty="0">
                <a:latin typeface="Constantia" panose="02030602050306030303" pitchFamily="18" charset="0"/>
              </a:rPr>
              <a:t>Daniel 11:32 </a:t>
            </a:r>
            <a:endParaRPr lang="en-GB" sz="2400" b="1" dirty="0">
              <a:latin typeface="Constantia" panose="0203060205030603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6748056" y="1046746"/>
            <a:ext cx="5443942" cy="4082140"/>
          </a:xfrm>
          <a:prstGeom prst="rect">
            <a:avLst/>
          </a:prstGeom>
        </p:spPr>
      </p:pic>
      <p:sp>
        <p:nvSpPr>
          <p:cNvPr id="6" name="TextBox 5"/>
          <p:cNvSpPr txBox="1"/>
          <p:nvPr/>
        </p:nvSpPr>
        <p:spPr>
          <a:xfrm>
            <a:off x="7869827" y="5260208"/>
            <a:ext cx="3200400" cy="923330"/>
          </a:xfrm>
          <a:prstGeom prst="rect">
            <a:avLst/>
          </a:prstGeom>
          <a:noFill/>
        </p:spPr>
        <p:txBody>
          <a:bodyPr wrap="square" rtlCol="0">
            <a:spAutoFit/>
          </a:bodyPr>
          <a:lstStyle/>
          <a:p>
            <a:pPr algn="ctr">
              <a:lnSpc>
                <a:spcPct val="90000"/>
              </a:lnSpc>
            </a:pPr>
            <a:r>
              <a:rPr lang="ro-RO" sz="3000" b="1" dirty="0">
                <a:latin typeface="Constantia" panose="02030602050306030303" pitchFamily="18" charset="0"/>
              </a:rPr>
              <a:t>Orientul Mijlociu</a:t>
            </a:r>
            <a:endParaRPr lang="en-GB" sz="3000" b="1" dirty="0">
              <a:latin typeface="Constantia" panose="02030602050306030303" pitchFamily="18" charset="0"/>
            </a:endParaRPr>
          </a:p>
        </p:txBody>
      </p:sp>
    </p:spTree>
    <p:extLst>
      <p:ext uri="{BB962C8B-B14F-4D97-AF65-F5344CB8AC3E}">
        <p14:creationId xmlns:p14="http://schemas.microsoft.com/office/powerpoint/2010/main" val="711944254"/>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970" y="304800"/>
            <a:ext cx="10446430" cy="1532727"/>
          </a:xfrm>
          <a:prstGeom prst="rect">
            <a:avLst/>
          </a:prstGeom>
          <a:noFill/>
        </p:spPr>
        <p:txBody>
          <a:bodyPr wrap="square" rtlCol="0">
            <a:spAutoFit/>
          </a:bodyPr>
          <a:lstStyle/>
          <a:p>
            <a:pPr>
              <a:lnSpc>
                <a:spcPct val="90000"/>
              </a:lnSpc>
            </a:pPr>
            <a:r>
              <a:rPr lang="en-GB" sz="3200" dirty="0" err="1">
                <a:latin typeface="Constantia" panose="02030602050306030303" pitchFamily="18" charset="0"/>
              </a:rPr>
              <a:t>Proiectul</a:t>
            </a:r>
            <a:r>
              <a:rPr lang="en-GB" sz="3200" dirty="0">
                <a:latin typeface="Constantia" panose="02030602050306030303" pitchFamily="18" charset="0"/>
              </a:rPr>
              <a:t> Rom</a:t>
            </a:r>
            <a:r>
              <a:rPr lang="ro-RO" sz="3200" dirty="0">
                <a:latin typeface="Constantia" panose="02030602050306030303" pitchFamily="18" charset="0"/>
              </a:rPr>
              <a:t>ânia 100%</a:t>
            </a:r>
            <a:endParaRPr lang="ro-RO" sz="3200" b="1" dirty="0">
              <a:latin typeface="Constantia" panose="02030602050306030303" pitchFamily="18" charset="0"/>
            </a:endParaRPr>
          </a:p>
          <a:p>
            <a:pPr>
              <a:lnSpc>
                <a:spcPct val="90000"/>
              </a:lnSpc>
            </a:pPr>
            <a:r>
              <a:rPr lang="ro-RO" sz="3200" dirty="0">
                <a:latin typeface="Constantia" panose="02030602050306030303" pitchFamily="18" charset="0"/>
              </a:rPr>
              <a:t>Localitate</a:t>
            </a:r>
            <a:r>
              <a:rPr lang="en-GB" sz="3200" dirty="0">
                <a:latin typeface="Constantia" panose="02030602050306030303" pitchFamily="18" charset="0"/>
              </a:rPr>
              <a:t> </a:t>
            </a:r>
            <a:r>
              <a:rPr lang="en-GB" sz="3200" dirty="0" err="1">
                <a:latin typeface="Constantia" panose="02030602050306030303" pitchFamily="18" charset="0"/>
              </a:rPr>
              <a:t>în</a:t>
            </a:r>
            <a:r>
              <a:rPr lang="en-GB" sz="3200" dirty="0">
                <a:latin typeface="Constantia" panose="02030602050306030303" pitchFamily="18" charset="0"/>
              </a:rPr>
              <a:t> care AREA a </a:t>
            </a:r>
            <a:r>
              <a:rPr lang="en-GB" sz="3200" dirty="0" err="1">
                <a:latin typeface="Constantia" panose="02030602050306030303" pitchFamily="18" charset="0"/>
              </a:rPr>
              <a:t>început</a:t>
            </a:r>
            <a:r>
              <a:rPr lang="ro-RO" sz="3200" dirty="0">
                <a:latin typeface="Constantia" panose="02030602050306030303" pitchFamily="18" charset="0"/>
              </a:rPr>
              <a:t> </a:t>
            </a:r>
            <a:r>
              <a:rPr lang="en-GB" sz="3200" dirty="0" err="1">
                <a:latin typeface="Constantia" panose="02030602050306030303" pitchFamily="18" charset="0"/>
              </a:rPr>
              <a:t>plantarea</a:t>
            </a:r>
            <a:r>
              <a:rPr lang="en-GB" sz="3200" dirty="0">
                <a:latin typeface="Constantia" panose="02030602050306030303" pitchFamily="18" charset="0"/>
              </a:rPr>
              <a:t> </a:t>
            </a:r>
            <a:r>
              <a:rPr lang="en-GB" sz="3200" dirty="0" err="1">
                <a:latin typeface="Constantia" panose="02030602050306030303" pitchFamily="18" charset="0"/>
              </a:rPr>
              <a:t>unei</a:t>
            </a:r>
            <a:r>
              <a:rPr lang="en-GB" sz="3200" dirty="0">
                <a:latin typeface="Constantia" panose="02030602050306030303" pitchFamily="18" charset="0"/>
              </a:rPr>
              <a:t> </a:t>
            </a:r>
            <a:r>
              <a:rPr lang="en-GB" sz="3200" dirty="0" err="1">
                <a:latin typeface="Constantia" panose="02030602050306030303" pitchFamily="18" charset="0"/>
              </a:rPr>
              <a:t>biserici</a:t>
            </a:r>
            <a:r>
              <a:rPr lang="en-GB" sz="3200" dirty="0">
                <a:latin typeface="Constantia" panose="02030602050306030303" pitchFamily="18" charset="0"/>
              </a:rPr>
              <a:t>:</a:t>
            </a:r>
          </a:p>
          <a:p>
            <a:pPr>
              <a:lnSpc>
                <a:spcPct val="90000"/>
              </a:lnSpc>
            </a:pPr>
            <a:r>
              <a:rPr lang="ro-RO" sz="4000" b="1" dirty="0">
                <a:latin typeface="Constantia" panose="02030602050306030303" pitchFamily="18" charset="0"/>
              </a:rPr>
              <a:t>Târgu Neamț </a:t>
            </a:r>
            <a:r>
              <a:rPr lang="en-GB" sz="4000" b="1" dirty="0">
                <a:latin typeface="Constantia" panose="02030602050306030303" pitchFamily="18" charset="0"/>
              </a:rPr>
              <a:t>[</a:t>
            </a:r>
            <a:r>
              <a:rPr lang="en-GB" sz="4000" b="1" dirty="0" err="1">
                <a:latin typeface="Constantia" panose="02030602050306030303" pitchFamily="18" charset="0"/>
              </a:rPr>
              <a:t>jud</a:t>
            </a:r>
            <a:r>
              <a:rPr lang="en-GB" sz="4000" b="1" dirty="0">
                <a:latin typeface="Constantia" panose="02030602050306030303" pitchFamily="18" charset="0"/>
              </a:rPr>
              <a:t>. </a:t>
            </a:r>
            <a:r>
              <a:rPr lang="ro-RO" sz="4000" b="1" dirty="0">
                <a:latin typeface="Constantia" panose="02030602050306030303" pitchFamily="18" charset="0"/>
              </a:rPr>
              <a:t>Neamț</a:t>
            </a:r>
            <a:r>
              <a:rPr lang="en-GB" sz="4000" b="1" dirty="0">
                <a:latin typeface="Constantia" panose="02030602050306030303" pitchFamily="18" charset="0"/>
              </a:rPr>
              <a:t>]</a:t>
            </a:r>
          </a:p>
        </p:txBody>
      </p:sp>
      <p:sp>
        <p:nvSpPr>
          <p:cNvPr id="5" name="TextBox 4"/>
          <p:cNvSpPr txBox="1"/>
          <p:nvPr/>
        </p:nvSpPr>
        <p:spPr>
          <a:xfrm>
            <a:off x="4104912" y="2013696"/>
            <a:ext cx="7369629" cy="4524315"/>
          </a:xfrm>
          <a:prstGeom prst="rect">
            <a:avLst/>
          </a:prstGeom>
          <a:noFill/>
        </p:spPr>
        <p:txBody>
          <a:bodyPr wrap="square" rtlCol="0">
            <a:spAutoFit/>
          </a:bodyPr>
          <a:lstStyle/>
          <a:p>
            <a:r>
              <a:rPr lang="ro-RO" sz="2400" b="0" i="0" u="none" strike="noStrike" baseline="0" dirty="0">
                <a:latin typeface="Constantia" panose="02030602050306030303" pitchFamily="18" charset="0"/>
              </a:rPr>
              <a:t>Familia </a:t>
            </a:r>
            <a:r>
              <a:rPr lang="ro-RO" sz="2400" b="1" i="0" u="none" strike="noStrike" baseline="0" dirty="0">
                <a:latin typeface="Constantia" panose="02030602050306030303" pitchFamily="18" charset="0"/>
              </a:rPr>
              <a:t>Călugăru Alexandru </a:t>
            </a:r>
            <a:r>
              <a:rPr lang="ro-RO" sz="2400" b="0" i="0" u="none" strike="noStrike" baseline="0" dirty="0">
                <a:latin typeface="Constantia" panose="02030602050306030303" pitchFamily="18" charset="0"/>
              </a:rPr>
              <a:t>și </a:t>
            </a:r>
            <a:r>
              <a:rPr lang="ro-RO" sz="2400" b="1" i="0" u="none" strike="noStrike" baseline="0" dirty="0">
                <a:latin typeface="Constantia" panose="02030602050306030303" pitchFamily="18" charset="0"/>
              </a:rPr>
              <a:t>Laura </a:t>
            </a:r>
            <a:r>
              <a:rPr lang="ro-RO" sz="2400" b="0" i="0" u="none" strike="noStrike" baseline="0" dirty="0">
                <a:latin typeface="Constantia" panose="02030602050306030303" pitchFamily="18" charset="0"/>
              </a:rPr>
              <a:t>împreună cu copiii </a:t>
            </a:r>
            <a:r>
              <a:rPr lang="ro-RO" sz="2400" b="0" i="0" u="none" strike="noStrike" baseline="0" dirty="0" err="1">
                <a:latin typeface="Constantia" panose="02030602050306030303" pitchFamily="18" charset="0"/>
              </a:rPr>
              <a:t>Abigail</a:t>
            </a:r>
            <a:r>
              <a:rPr lang="ro-RO" sz="2400" b="0" i="0" u="none" strike="noStrike" baseline="0" dirty="0">
                <a:latin typeface="Constantia" panose="02030602050306030303" pitchFamily="18" charset="0"/>
              </a:rPr>
              <a:t>, </a:t>
            </a:r>
            <a:r>
              <a:rPr lang="ro-RO" sz="2400" b="0" i="0" u="none" strike="noStrike" baseline="0" dirty="0" err="1">
                <a:latin typeface="Constantia" panose="02030602050306030303" pitchFamily="18" charset="0"/>
              </a:rPr>
              <a:t>Natanael</a:t>
            </a:r>
            <a:r>
              <a:rPr lang="ro-RO" sz="2400" b="0" i="0" u="none" strike="noStrike" baseline="0" dirty="0">
                <a:latin typeface="Constantia" panose="02030602050306030303" pitchFamily="18" charset="0"/>
              </a:rPr>
              <a:t>, </a:t>
            </a:r>
            <a:r>
              <a:rPr lang="ro-RO" sz="2400" b="0" i="0" u="none" strike="noStrike" baseline="0" dirty="0" err="1">
                <a:latin typeface="Constantia" panose="02030602050306030303" pitchFamily="18" charset="0"/>
              </a:rPr>
              <a:t>Lois</a:t>
            </a:r>
            <a:r>
              <a:rPr lang="ro-RO" sz="2400" b="0" i="0" u="none" strike="noStrike" baseline="0" dirty="0">
                <a:latin typeface="Constantia" panose="02030602050306030303" pitchFamily="18" charset="0"/>
              </a:rPr>
              <a:t>, </a:t>
            </a:r>
            <a:r>
              <a:rPr lang="ro-RO" sz="2400" b="0" i="0" u="none" strike="noStrike" baseline="0" dirty="0" err="1">
                <a:latin typeface="Constantia" panose="02030602050306030303" pitchFamily="18" charset="0"/>
              </a:rPr>
              <a:t>Iochebet</a:t>
            </a:r>
            <a:r>
              <a:rPr lang="ro-RO" sz="2400" b="0" i="0" u="none" strike="noStrike" baseline="0" dirty="0">
                <a:latin typeface="Constantia" panose="02030602050306030303" pitchFamily="18" charset="0"/>
              </a:rPr>
              <a:t>, </a:t>
            </a:r>
            <a:r>
              <a:rPr lang="ro-RO" sz="2400" b="0" i="0" u="none" strike="noStrike" baseline="0" dirty="0" err="1">
                <a:latin typeface="Constantia" panose="02030602050306030303" pitchFamily="18" charset="0"/>
              </a:rPr>
              <a:t>Beniamin</a:t>
            </a:r>
            <a:r>
              <a:rPr lang="ro-RO" sz="2400" b="0" i="0" u="none" strike="noStrike" baseline="0" dirty="0">
                <a:latin typeface="Constantia" panose="02030602050306030303" pitchFamily="18" charset="0"/>
              </a:rPr>
              <a:t> au început să lucreze în plantarea unei biserici în orașul Târgu Neamț. Organizează slujbe săptămânale, activități cu copiii, proiecte sociale și de alfabetizare. În același timp, pregătesc un spațiu care va funcționa ca biserică și centru social. </a:t>
            </a:r>
          </a:p>
          <a:p>
            <a:r>
              <a:rPr lang="ro-RO" sz="2400" b="1" i="0" u="none" strike="noStrike" baseline="0" dirty="0">
                <a:latin typeface="Constantia" panose="02030602050306030303" pitchFamily="18" charset="0"/>
              </a:rPr>
              <a:t>Motive de rugăciune: </a:t>
            </a:r>
            <a:endParaRPr lang="ro-RO" sz="2400" b="0" i="0" u="none" strike="noStrike" baseline="0" dirty="0">
              <a:latin typeface="Constantia" panose="02030602050306030303" pitchFamily="18" charset="0"/>
            </a:endParaRPr>
          </a:p>
          <a:p>
            <a:pPr marL="342900" indent="-342900">
              <a:buFont typeface="Arial" panose="020B0604020202020204" pitchFamily="34" charset="0"/>
              <a:buChar char="•"/>
            </a:pPr>
            <a:r>
              <a:rPr lang="ro-RO" sz="2400" b="0" i="0" u="none" strike="noStrike" baseline="0" dirty="0">
                <a:latin typeface="Constantia" panose="02030602050306030303" pitchFamily="18" charset="0"/>
              </a:rPr>
              <a:t>Dumnezeu să le dea călăuzire să facă o lucrare cât mai eficientă; </a:t>
            </a:r>
          </a:p>
          <a:p>
            <a:pPr marL="342900" indent="-342900">
              <a:buFont typeface="Arial" panose="020B0604020202020204" pitchFamily="34" charset="0"/>
              <a:buChar char="•"/>
            </a:pPr>
            <a:r>
              <a:rPr lang="ro-RO" sz="2400" b="0" i="0" u="none" strike="noStrike" baseline="0" dirty="0">
                <a:latin typeface="Constantia" panose="02030602050306030303" pitchFamily="18" charset="0"/>
              </a:rPr>
              <a:t>Puterea Duhului Sfânt să-i călăuzească în slujire; </a:t>
            </a:r>
          </a:p>
          <a:p>
            <a:pPr marL="342900" indent="-342900">
              <a:buFont typeface="Arial" panose="020B0604020202020204" pitchFamily="34" charset="0"/>
              <a:buChar char="•"/>
            </a:pPr>
            <a:r>
              <a:rPr lang="it-IT" sz="2400" b="0" i="0" u="none" strike="noStrike" baseline="0" dirty="0">
                <a:latin typeface="Constantia" panose="02030602050306030303" pitchFamily="18" charset="0"/>
              </a:rPr>
              <a:t>Deschiderea oamenilor la Cuvântul lui Dumnezeu.</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549263" y="2357306"/>
            <a:ext cx="3397253" cy="285979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306926445"/>
      </p:ext>
    </p:extLst>
  </p:cSld>
  <p:clrMapOvr>
    <a:masterClrMapping/>
  </p:clrMapOvr>
  <p:transition spd="slow">
    <p:push/>
  </p:transition>
</p:sld>
</file>

<file path=ppt/theme/theme1.xml><?xml version="1.0" encoding="utf-8"?>
<a:theme xmlns:a="http://schemas.openxmlformats.org/drawingml/2006/main" name="Theme1 Map">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heme1 Map" id="{2ADCF2F8-6A83-4891-9E91-5FB008385290}" vid="{7185CB27-4925-4CB3-9723-8A89D4A6BC48}"/>
    </a:ext>
  </a:extLst>
</a:theme>
</file>

<file path=docProps/app.xml><?xml version="1.0" encoding="utf-8"?>
<Properties xmlns="http://schemas.openxmlformats.org/officeDocument/2006/extended-properties" xmlns:vt="http://schemas.openxmlformats.org/officeDocument/2006/docPropsVTypes">
  <Template>Theme1 Map</Template>
  <TotalTime>57</TotalTime>
  <Words>225</Words>
  <Application>Microsoft Office PowerPoint</Application>
  <PresentationFormat>Ecran lat</PresentationFormat>
  <Paragraphs>25</Paragraphs>
  <Slides>3</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3</vt:i4>
      </vt:variant>
    </vt:vector>
  </HeadingPairs>
  <TitlesOfParts>
    <vt:vector size="7" baseType="lpstr">
      <vt:lpstr>Arial</vt:lpstr>
      <vt:lpstr>Century Gothic</vt:lpstr>
      <vt:lpstr>Constantia</vt:lpstr>
      <vt:lpstr>Theme1 Map</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APME</dc:creator>
  <cp:lastModifiedBy>Windows User</cp:lastModifiedBy>
  <cp:revision>19</cp:revision>
  <dcterms:created xsi:type="dcterms:W3CDTF">2019-05-08T05:40:17Z</dcterms:created>
  <dcterms:modified xsi:type="dcterms:W3CDTF">2022-02-25T11:36:17Z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