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25.02.2022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852" y="1847087"/>
            <a:ext cx="4745736" cy="316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>
                <a:latin typeface="Constantia" panose="02030602050306030303" pitchFamily="18" charset="0"/>
              </a:rPr>
              <a:t>27 martie</a:t>
            </a:r>
            <a:endParaRPr lang="en-GB" sz="4000" b="1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 err="1">
                <a:latin typeface="Constantia" panose="02030602050306030303" pitchFamily="18" charset="0"/>
              </a:rPr>
              <a:t>Ramadan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42001"/>
            <a:ext cx="56448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i="0" u="none" strike="noStrike" baseline="0" dirty="0">
                <a:latin typeface="Constantia" panose="02030602050306030303" pitchFamily="18" charset="0"/>
              </a:rPr>
              <a:t>În câteva zile va începe cea de-a 9-a lună din calendarul islamic, luna postului </a:t>
            </a:r>
            <a:r>
              <a:rPr lang="ro-RO" sz="2200" i="1" u="none" strike="noStrike" baseline="0" dirty="0" err="1">
                <a:latin typeface="Constantia" panose="02030602050306030303" pitchFamily="18" charset="0"/>
              </a:rPr>
              <a:t>Ramadan</a:t>
            </a:r>
            <a:r>
              <a:rPr lang="ro-RO" sz="2200" i="0" u="none" strike="noStrike" baseline="0" dirty="0">
                <a:latin typeface="Constantia" panose="02030602050306030303" pitchFamily="18" charset="0"/>
              </a:rPr>
              <a:t>. Unul din cei cinci stâlpi ai islamului - </a:t>
            </a:r>
            <a:r>
              <a:rPr lang="ro-RO" sz="2200" i="1" strike="noStrike" baseline="0" dirty="0">
                <a:latin typeface="Constantia" panose="02030602050306030303" pitchFamily="18" charset="0"/>
              </a:rPr>
              <a:t>postul</a:t>
            </a:r>
            <a:r>
              <a:rPr lang="ro-RO" sz="2200" i="0" u="none" strike="noStrike" baseline="0" dirty="0">
                <a:latin typeface="Constantia" panose="02030602050306030303" pitchFamily="18" charset="0"/>
              </a:rPr>
              <a:t> – e obligatoriu o lună întreagă de la răsăritul soarelui, până la apus. </a:t>
            </a:r>
          </a:p>
          <a:p>
            <a:r>
              <a:rPr lang="ro-RO" sz="2200" i="0" u="none" strike="noStrike" baseline="0" dirty="0">
                <a:latin typeface="Constantia" panose="02030602050306030303" pitchFamily="18" charset="0"/>
              </a:rPr>
              <a:t>Musulmanii trebuie să se abțină de la mâncare și plăceri trupești. Deși e  </a:t>
            </a:r>
            <a:r>
              <a:rPr lang="ro-RO" sz="2200" dirty="0">
                <a:latin typeface="Constantia" panose="02030602050306030303" pitchFamily="18" charset="0"/>
              </a:rPr>
              <a:t>c</a:t>
            </a:r>
            <a:r>
              <a:rPr lang="ro-RO" sz="2200" i="0" u="none" strike="noStrike" baseline="0" dirty="0">
                <a:latin typeface="Constantia" panose="02030602050306030303" pitchFamily="18" charset="0"/>
              </a:rPr>
              <a:t>onsiderată luna sfântă, spiritele sunt încinse și e o perioadă dificilă pentru orice musulman.</a:t>
            </a:r>
          </a:p>
          <a:p>
            <a:r>
              <a:rPr lang="ro-RO" sz="2200" i="0" u="none" strike="noStrike" baseline="0" dirty="0">
                <a:latin typeface="Constantia" panose="02030602050306030303" pitchFamily="18" charset="0"/>
              </a:rPr>
              <a:t>Una din ultimele 10 nopți ale </a:t>
            </a:r>
            <a:r>
              <a:rPr lang="ro-RO" sz="2200" i="0" u="none" strike="noStrike" baseline="0" dirty="0" err="1">
                <a:latin typeface="Constantia" panose="02030602050306030303" pitchFamily="18" charset="0"/>
              </a:rPr>
              <a:t>Ramadanului</a:t>
            </a:r>
            <a:r>
              <a:rPr lang="ro-RO" sz="2200" i="0" u="none" strike="noStrike" baseline="0" dirty="0">
                <a:latin typeface="Constantia" panose="02030602050306030303" pitchFamily="18" charset="0"/>
              </a:rPr>
              <a:t> e Noaptea Puterii. E noaptea în care se crede că a început descoperirea Coranului lui</a:t>
            </a:r>
          </a:p>
          <a:p>
            <a:r>
              <a:rPr lang="ro-RO" sz="2200" i="0" u="none" strike="noStrike" baseline="0" dirty="0">
                <a:latin typeface="Constantia" panose="02030602050306030303" pitchFamily="18" charset="0"/>
              </a:rPr>
              <a:t>Mahomed, o noapte stranie în care se fac multe rugăciuni. Misionarii creștini atestă că are loc o sporită activitate demonică în această noapte.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957" y="1351508"/>
            <a:ext cx="104420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nstantia" panose="02030602050306030303" pitchFamily="18" charset="0"/>
              </a:rPr>
              <a:t>Motive 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latin typeface="Constantia" panose="02030602050306030303" pitchFamily="18" charset="0"/>
              </a:rPr>
              <a:t>Musulmanii care țin </a:t>
            </a:r>
            <a:r>
              <a:rPr lang="ro-RO" sz="2400" b="0" i="0" u="none" strike="noStrike" baseline="0" dirty="0" err="1">
                <a:latin typeface="Constantia" panose="02030602050306030303" pitchFamily="18" charset="0"/>
              </a:rPr>
              <a:t>Ramadanul</a:t>
            </a:r>
            <a:r>
              <a:rPr lang="ro-RO" sz="2400" b="0" i="0" u="none" strike="noStrike" baseline="0" dirty="0">
                <a:latin typeface="Constantia" panose="02030602050306030303" pitchFamily="18" charset="0"/>
              </a:rPr>
              <a:t> să aibă vise, viziuni și descoperiri ale lui Isus în viețile 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latin typeface="Constantia" panose="02030602050306030303" pitchFamily="18" charset="0"/>
              </a:rPr>
              <a:t>În dragoste, Biserica să discearnă și să folosească oportunitățile de vestire a Evangheliei musulmanilor.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latin typeface="Constantia" panose="02030602050306030303" pitchFamily="18" charset="0"/>
              </a:rPr>
              <a:t>Curaj și protecție pentru misionarii și creștinii care trăiesc printre musulmani.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nstantia" panose="02030602050306030303" pitchFamily="18" charset="0"/>
            </a:endParaRPr>
          </a:p>
          <a:p>
            <a:pPr algn="l"/>
            <a:r>
              <a:rPr lang="en-GB" sz="2400" dirty="0">
                <a:latin typeface="Constantia" panose="02030602050306030303" pitchFamily="18" charset="0"/>
              </a:rPr>
              <a:t>La </a:t>
            </a:r>
            <a:r>
              <a:rPr lang="en-GB" sz="2400" dirty="0" err="1">
                <a:latin typeface="Constantia" panose="02030602050306030303" pitchFamily="18" charset="0"/>
              </a:rPr>
              <a:t>ora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actuală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lume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există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jur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b="1" dirty="0">
                <a:latin typeface="Constantia" panose="02030602050306030303" pitchFamily="18" charset="0"/>
              </a:rPr>
              <a:t>1,8 </a:t>
            </a:r>
            <a:r>
              <a:rPr lang="en-GB" sz="2400" b="1" dirty="0" err="1">
                <a:latin typeface="Constantia" panose="02030602050306030303" pitchFamily="18" charset="0"/>
              </a:rPr>
              <a:t>miliarde</a:t>
            </a:r>
            <a:r>
              <a:rPr lang="en-GB" sz="2400" b="1" dirty="0">
                <a:latin typeface="Constantia" panose="02030602050306030303" pitchFamily="18" charset="0"/>
              </a:rPr>
              <a:t> de </a:t>
            </a:r>
            <a:r>
              <a:rPr lang="en-GB" sz="2400" b="1" dirty="0" err="1">
                <a:latin typeface="Constantia" panose="02030602050306030303" pitchFamily="18" charset="0"/>
              </a:rPr>
              <a:t>musulmani</a:t>
            </a:r>
            <a:r>
              <a:rPr lang="en-GB" sz="2400" b="1" dirty="0">
                <a:latin typeface="Constantia" panose="02030602050306030303" pitchFamily="18" charset="0"/>
              </a:rPr>
              <a:t>,</a:t>
            </a:r>
            <a:r>
              <a:rPr lang="ro-RO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reprezentând</a:t>
            </a:r>
            <a:r>
              <a:rPr lang="en-GB" sz="2400" dirty="0">
                <a:latin typeface="Constantia" panose="02030602050306030303" pitchFamily="18" charset="0"/>
              </a:rPr>
              <a:t> circa </a:t>
            </a:r>
            <a:r>
              <a:rPr lang="en-GB" sz="2400" b="1" dirty="0">
                <a:latin typeface="Constantia" panose="02030602050306030303" pitchFamily="18" charset="0"/>
              </a:rPr>
              <a:t>24</a:t>
            </a:r>
            <a:r>
              <a:rPr lang="en-GB" sz="2400" dirty="0">
                <a:latin typeface="Constantia" panose="02030602050306030303" pitchFamily="18" charset="0"/>
              </a:rPr>
              <a:t>% din </a:t>
            </a:r>
            <a:r>
              <a:rPr lang="en-GB" sz="2400" dirty="0" err="1">
                <a:latin typeface="Constantia" panose="02030602050306030303" pitchFamily="18" charset="0"/>
              </a:rPr>
              <a:t>populația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globului</a:t>
            </a:r>
            <a:r>
              <a:rPr lang="en-GB" sz="2400" dirty="0">
                <a:latin typeface="Constantia" panose="02030602050306030303" pitchFamily="18" charset="0"/>
              </a:rPr>
              <a:t>. </a:t>
            </a:r>
            <a:r>
              <a:rPr lang="en-GB" sz="2400" dirty="0" err="1">
                <a:latin typeface="Constantia" panose="02030602050306030303" pitchFamily="18" charset="0"/>
              </a:rPr>
              <a:t>Aceștia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fac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parte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b="1" dirty="0">
                <a:latin typeface="Constantia" panose="02030602050306030303" pitchFamily="18" charset="0"/>
              </a:rPr>
              <a:t>3760</a:t>
            </a:r>
            <a:r>
              <a:rPr lang="ro-RO" sz="2400" dirty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de </a:t>
            </a:r>
            <a:r>
              <a:rPr lang="en-GB" sz="2400" dirty="0" err="1">
                <a:latin typeface="Constantia" panose="02030602050306030303" pitchFamily="18" charset="0"/>
              </a:rPr>
              <a:t>grupuri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etnice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dintre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b="1" dirty="0">
                <a:latin typeface="Constantia" panose="02030602050306030303" pitchFamily="18" charset="0"/>
              </a:rPr>
              <a:t>3215 sunt </a:t>
            </a:r>
            <a:r>
              <a:rPr lang="en-GB" sz="2400" b="1" dirty="0" err="1">
                <a:latin typeface="Constantia" panose="02030602050306030303" pitchFamily="18" charset="0"/>
              </a:rPr>
              <a:t>neatinse</a:t>
            </a:r>
            <a:r>
              <a:rPr lang="en-GB" sz="2400" b="1" dirty="0">
                <a:latin typeface="Constantia" panose="02030602050306030303" pitchFamily="18" charset="0"/>
              </a:rPr>
              <a:t> cu </a:t>
            </a:r>
            <a:r>
              <a:rPr lang="en-GB" sz="2400" b="1" dirty="0" err="1">
                <a:latin typeface="Constantia" panose="02030602050306030303" pitchFamily="18" charset="0"/>
              </a:rPr>
              <a:t>Evanghelia</a:t>
            </a:r>
            <a:r>
              <a:rPr lang="en-GB" sz="2400" b="1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1044643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>
                <a:latin typeface="Constantia" panose="02030602050306030303" pitchFamily="18" charset="0"/>
              </a:rPr>
              <a:t>Proiectul</a:t>
            </a:r>
            <a:r>
              <a:rPr lang="en-GB" sz="3200" dirty="0">
                <a:latin typeface="Constantia" panose="02030602050306030303" pitchFamily="18" charset="0"/>
              </a:rPr>
              <a:t> Rom</a:t>
            </a:r>
            <a:r>
              <a:rPr lang="ro-RO" sz="3200" dirty="0">
                <a:latin typeface="Constantia" panose="02030602050306030303" pitchFamily="18" charset="0"/>
              </a:rPr>
              <a:t>ânia 100%</a:t>
            </a:r>
            <a:endParaRPr lang="ro-RO" sz="3200" b="1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3200" dirty="0">
                <a:latin typeface="Constantia" panose="02030602050306030303" pitchFamily="18" charset="0"/>
              </a:rPr>
              <a:t>Localitate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în</a:t>
            </a:r>
            <a:r>
              <a:rPr lang="en-GB" sz="3200" dirty="0">
                <a:latin typeface="Constantia" panose="02030602050306030303" pitchFamily="18" charset="0"/>
              </a:rPr>
              <a:t> care AREA a </a:t>
            </a:r>
            <a:r>
              <a:rPr lang="en-GB" sz="3200" dirty="0" err="1">
                <a:latin typeface="Constantia" panose="02030602050306030303" pitchFamily="18" charset="0"/>
              </a:rPr>
              <a:t>început</a:t>
            </a:r>
            <a:r>
              <a:rPr lang="ro-RO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plantarea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unei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biserici</a:t>
            </a:r>
            <a:r>
              <a:rPr lang="en-GB" sz="3200" dirty="0">
                <a:latin typeface="Constantia" panose="02030602050306030303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o-RO" sz="4000" b="1" dirty="0">
                <a:latin typeface="Constantia" panose="02030602050306030303" pitchFamily="18" charset="0"/>
              </a:rPr>
              <a:t>Piatra-Olt </a:t>
            </a:r>
            <a:r>
              <a:rPr lang="en-GB" sz="4000" b="1" dirty="0">
                <a:latin typeface="Constantia" panose="02030602050306030303" pitchFamily="18" charset="0"/>
              </a:rPr>
              <a:t>[</a:t>
            </a:r>
            <a:r>
              <a:rPr lang="en-GB" sz="4000" b="1" dirty="0" err="1">
                <a:latin typeface="Constantia" panose="02030602050306030303" pitchFamily="18" charset="0"/>
              </a:rPr>
              <a:t>jud</a:t>
            </a:r>
            <a:r>
              <a:rPr lang="en-GB" sz="4000" b="1" dirty="0">
                <a:latin typeface="Constantia" panose="02030602050306030303" pitchFamily="18" charset="0"/>
              </a:rPr>
              <a:t>. </a:t>
            </a:r>
            <a:r>
              <a:rPr lang="ro-RO" sz="4000" b="1" dirty="0">
                <a:latin typeface="Constantia" panose="02030602050306030303" pitchFamily="18" charset="0"/>
              </a:rPr>
              <a:t>Olt</a:t>
            </a:r>
            <a:r>
              <a:rPr lang="en-GB" sz="4000" b="1" dirty="0">
                <a:latin typeface="Constantia" panose="02030602050306030303" pitchFamily="18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4912" y="2013696"/>
            <a:ext cx="7369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Moldovan Grigore 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și </a:t>
            </a:r>
            <a:r>
              <a:rPr lang="ro-RO" sz="2400" b="1" i="0" u="none" strike="noStrike" baseline="0" dirty="0">
                <a:latin typeface="Constantia" panose="02030602050306030303" pitchFamily="18" charset="0"/>
              </a:rPr>
              <a:t>Doina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 împreună cu copiii Ana, Ruth, Ema și </a:t>
            </a:r>
            <a:r>
              <a:rPr lang="ro-RO" sz="2400" i="0" u="none" strike="noStrike" baseline="0" dirty="0" err="1">
                <a:latin typeface="Constantia" panose="02030602050306030303" pitchFamily="18" charset="0"/>
              </a:rPr>
              <a:t>Damaris</a:t>
            </a:r>
            <a:r>
              <a:rPr lang="ro-RO" sz="2400" dirty="0">
                <a:latin typeface="Constantia" panose="02030602050306030303" pitchFamily="18" charset="0"/>
              </a:rPr>
              <a:t>, s</a:t>
            </a:r>
            <a:r>
              <a:rPr lang="ro-RO" sz="2400" i="0" u="none" strike="noStrike" baseline="0" dirty="0">
                <a:latin typeface="Constantia" panose="02030602050306030303" pitchFamily="18" charset="0"/>
              </a:rPr>
              <a:t>-au mutat din Dublin în zona Olteniei ca să facă plantare de biserică. Sunt implicați în slujbe săptămânale,</a:t>
            </a:r>
          </a:p>
          <a:p>
            <a:r>
              <a:rPr lang="ro-RO" sz="2400" i="0" u="none" strike="noStrike" baseline="0" dirty="0">
                <a:latin typeface="Constantia" panose="02030602050306030303" pitchFamily="18" charset="0"/>
              </a:rPr>
              <a:t>activități de evanghelizare și au inimă pentru această lucrare.</a:t>
            </a:r>
          </a:p>
          <a:p>
            <a:r>
              <a:rPr lang="ro-RO" sz="2400" b="1" i="0" u="none" strike="noStrike" baseline="0" dirty="0">
                <a:latin typeface="Constantia" panose="02030602050306030303" pitchFamily="18" charset="0"/>
              </a:rPr>
              <a:t>Motive de rugăciune:</a:t>
            </a:r>
          </a:p>
          <a:p>
            <a:r>
              <a:rPr lang="ro-RO" sz="2400" i="0" u="none" strike="noStrike" baseline="0" dirty="0">
                <a:latin typeface="Constantia" panose="02030602050306030303" pitchFamily="18" charset="0"/>
              </a:rPr>
              <a:t>• Putere și ungere în slujire;</a:t>
            </a:r>
          </a:p>
          <a:p>
            <a:r>
              <a:rPr lang="ro-RO" sz="2400" i="0" u="none" strike="noStrike" baseline="0" dirty="0">
                <a:latin typeface="Constantia" panose="02030602050306030303" pitchFamily="18" charset="0"/>
              </a:rPr>
              <a:t>• Protecție pentru familie;</a:t>
            </a:r>
          </a:p>
          <a:p>
            <a:r>
              <a:rPr lang="ro-RO" sz="2400" i="0" u="none" strike="noStrike" baseline="0" dirty="0">
                <a:latin typeface="Constantia" panose="02030602050306030303" pitchFamily="18" charset="0"/>
              </a:rPr>
              <a:t>• Îndrăzneală în predicarea Evanghelie.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00" y="2088859"/>
            <a:ext cx="2860452" cy="3813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57</TotalTime>
  <Words>301</Words>
  <Application>Microsoft Office PowerPoint</Application>
  <PresentationFormat>Ecran lat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Windows User</cp:lastModifiedBy>
  <cp:revision>19</cp:revision>
  <dcterms:created xsi:type="dcterms:W3CDTF">2019-05-08T05:40:17Z</dcterms:created>
  <dcterms:modified xsi:type="dcterms:W3CDTF">2022-02-25T11:40:28Z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