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 medi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26.08.2022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247" y="2065754"/>
            <a:ext cx="2241977" cy="2429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96247" y="387356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>
                <a:latin typeface="Constantia" panose="02030602050306030303" pitchFamily="18" charset="0"/>
              </a:rPr>
              <a:t>2 octombrie</a:t>
            </a:r>
            <a:endParaRPr lang="en-GB" sz="4000" b="1" dirty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>
                <a:latin typeface="Constantia" panose="02030602050306030303" pitchFamily="18" charset="0"/>
              </a:rPr>
              <a:t>APME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9486" y="1192442"/>
            <a:ext cx="84057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0" u="none" strike="noStrike" baseline="0" dirty="0">
                <a:latin typeface="Constantia" panose="02030602050306030303" pitchFamily="18" charset="0"/>
              </a:rPr>
              <a:t>Agenția Penticostală de Misiune Externă 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a luat ființă în anul 2006, la inițiativa unui grup de pastori penticostali români preocupați de evanghelizarea lumii. </a:t>
            </a:r>
          </a:p>
          <a:p>
            <a:r>
              <a:rPr lang="ro-RO" sz="2400" b="1" i="0" u="none" strike="noStrike" baseline="0" dirty="0">
                <a:latin typeface="Constantia" panose="02030602050306030303" pitchFamily="18" charset="0"/>
              </a:rPr>
              <a:t>APME 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este membră a </a:t>
            </a:r>
            <a:r>
              <a:rPr lang="ro-RO" sz="2400" b="1" i="0" u="none" strike="noStrike" baseline="0" dirty="0">
                <a:latin typeface="Constantia" panose="02030602050306030303" pitchFamily="18" charset="0"/>
              </a:rPr>
              <a:t>PEM 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[Misiunea Penticostală Europeană] și a </a:t>
            </a:r>
            <a:r>
              <a:rPr lang="ro-RO" sz="2400" b="1" i="0" u="none" strike="noStrike" baseline="0" dirty="0">
                <a:latin typeface="Constantia" panose="02030602050306030303" pitchFamily="18" charset="0"/>
              </a:rPr>
              <a:t>World </a:t>
            </a:r>
            <a:r>
              <a:rPr lang="ro-RO" sz="2400" b="1" i="0" u="none" strike="noStrike" baseline="0" dirty="0" err="1">
                <a:latin typeface="Constantia" panose="02030602050306030303" pitchFamily="18" charset="0"/>
              </a:rPr>
              <a:t>Missions</a:t>
            </a:r>
            <a:r>
              <a:rPr lang="ro-RO" sz="2400" b="1" i="0" u="none" strike="noStrike" baseline="0" dirty="0">
                <a:latin typeface="Constantia" panose="02030602050306030303" pitchFamily="18" charset="0"/>
              </a:rPr>
              <a:t> </a:t>
            </a:r>
            <a:r>
              <a:rPr lang="ro-RO" sz="2400" b="1" i="0" u="none" strike="noStrike" baseline="0" dirty="0" err="1">
                <a:latin typeface="Constantia" panose="02030602050306030303" pitchFamily="18" charset="0"/>
              </a:rPr>
              <a:t>Commission</a:t>
            </a:r>
            <a:r>
              <a:rPr lang="ro-RO" sz="2400" b="1" i="0" u="none" strike="noStrike" baseline="0" dirty="0">
                <a:latin typeface="Constantia" panose="02030602050306030303" pitchFamily="18" charset="0"/>
              </a:rPr>
              <a:t>. </a:t>
            </a:r>
            <a:endParaRPr lang="ro-RO" sz="2400" b="0" i="0" u="none" strike="noStrike" baseline="0" dirty="0">
              <a:latin typeface="Constantia" panose="02030602050306030303" pitchFamily="18" charset="0"/>
            </a:endParaRPr>
          </a:p>
          <a:p>
            <a:r>
              <a:rPr lang="ro-RO" sz="2400" b="0" i="0" u="none" strike="noStrike" baseline="0" dirty="0">
                <a:latin typeface="Constantia" panose="02030602050306030303" pitchFamily="18" charset="0"/>
              </a:rPr>
              <a:t>APME dorește să mobilizeze bisericile românești din țară și din diaspora pentru Marele Seceriș, să trimită și să susțină misionari români în proiecte transculturale. </a:t>
            </a:r>
          </a:p>
          <a:p>
            <a:r>
              <a:rPr lang="ro-RO" sz="2400" b="1" i="0" u="none" strike="noStrike" baseline="0" dirty="0">
                <a:latin typeface="Constantia" panose="02030602050306030303" pitchFamily="18" charset="0"/>
              </a:rPr>
              <a:t>Agenția Penticostală de Misiune Externă 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există pentru a împărtăși cu Biserica planul lui Dumnezeu de răscumpărare a oamenilor din toate națiunile, pentru a mobiliza resursele Bisericii în vederea împlinirii Marii Trimiteri și pentru a coordona procesul de trimitere și susținere a misionarilor. </a:t>
            </a: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659" y="1166842"/>
            <a:ext cx="107021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0" u="none" strike="noStrike" baseline="0" dirty="0">
                <a:latin typeface="Constantia" panose="02030602050306030303" pitchFamily="18" charset="0"/>
              </a:rPr>
              <a:t>Motive de rugăciune: </a:t>
            </a:r>
            <a:endParaRPr lang="ro-RO" sz="2400" b="0" i="0" u="none" strike="noStrike" baseline="0" dirty="0"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0" i="0" u="none" strike="noStrike" baseline="0" dirty="0">
                <a:latin typeface="Constantia" panose="02030602050306030303" pitchFamily="18" charset="0"/>
              </a:rPr>
              <a:t>Pentru trimiterea </a:t>
            </a:r>
            <a:r>
              <a:rPr lang="ro-RO" sz="2400" b="0" i="0" u="none" strike="noStrike" baseline="0" dirty="0" err="1">
                <a:latin typeface="Constantia" panose="02030602050306030303" pitchFamily="18" charset="0"/>
              </a:rPr>
              <a:t>şi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 </a:t>
            </a:r>
            <a:r>
              <a:rPr lang="ro-RO" sz="2400" b="0" i="0" u="none" strike="noStrike" baseline="0" dirty="0" err="1">
                <a:latin typeface="Constantia" panose="02030602050306030303" pitchFamily="18" charset="0"/>
              </a:rPr>
              <a:t>susţinerea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, în parteneriat cu bisericile locale, a cel </a:t>
            </a:r>
            <a:r>
              <a:rPr lang="ro-RO" sz="2400" b="0" i="0" u="none" strike="noStrike" baseline="0" dirty="0" err="1">
                <a:latin typeface="Constantia" panose="02030602050306030303" pitchFamily="18" charset="0"/>
              </a:rPr>
              <a:t>puţin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 200 de misionari români pe termen lung, în următorul deceniu.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>
                <a:latin typeface="Constantia" panose="02030602050306030303" pitchFamily="18" charset="0"/>
              </a:rPr>
              <a:t>Pentru o bună colaborare cu toate bisericile din România și diaspora.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0" i="0" u="none" strike="noStrike" baseline="0" dirty="0">
                <a:latin typeface="Constantia" panose="02030602050306030303" pitchFamily="18" charset="0"/>
              </a:rPr>
              <a:t>Înțelepciune și călăuzire divină în luarea deciziilor pentru misionari și pentru dezvoltarea agenției. </a:t>
            </a:r>
          </a:p>
          <a:p>
            <a:endParaRPr lang="ro-RO" sz="2400" b="0" i="0" u="none" strike="noStrike" baseline="0" dirty="0">
              <a:latin typeface="Constantia" panose="02030602050306030303" pitchFamily="18" charset="0"/>
            </a:endParaRPr>
          </a:p>
          <a:p>
            <a:r>
              <a:rPr lang="ro-RO" sz="2400" b="1" i="0" u="none" strike="noStrike" baseline="0" dirty="0">
                <a:latin typeface="Constantia" panose="02030602050306030303" pitchFamily="18" charset="0"/>
              </a:rPr>
              <a:t>Motto: </a:t>
            </a:r>
            <a:r>
              <a:rPr lang="ro-RO" sz="2400" b="0" i="0" u="none" strike="noStrike" baseline="0" dirty="0">
                <a:latin typeface="Constantia" panose="02030602050306030303" pitchFamily="18" charset="0"/>
              </a:rPr>
              <a:t>Toată Evanghelia, la toate neamurile, în generația noastră! </a:t>
            </a:r>
            <a:endParaRPr lang="ro-RO" sz="3200" b="0" i="0" u="none" strike="noStrike" baseline="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799"/>
            <a:ext cx="1044643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>
                <a:latin typeface="Constantia" panose="02030602050306030303" pitchFamily="18" charset="0"/>
              </a:rPr>
              <a:t>Proiectul</a:t>
            </a:r>
            <a:r>
              <a:rPr lang="en-GB" sz="3200" dirty="0">
                <a:latin typeface="Constantia" panose="02030602050306030303" pitchFamily="18" charset="0"/>
              </a:rPr>
              <a:t> Rom</a:t>
            </a:r>
            <a:r>
              <a:rPr lang="ro-RO" sz="3200" dirty="0">
                <a:latin typeface="Constantia" panose="02030602050306030303" pitchFamily="18" charset="0"/>
              </a:rPr>
              <a:t>ânia 100%</a:t>
            </a:r>
          </a:p>
          <a:p>
            <a:pPr>
              <a:lnSpc>
                <a:spcPct val="90000"/>
              </a:lnSpc>
            </a:pPr>
            <a:r>
              <a:rPr lang="ro-RO" sz="3200" dirty="0">
                <a:latin typeface="Constantia" panose="02030602050306030303" pitchFamily="18" charset="0"/>
              </a:rPr>
              <a:t>Etniile din România</a:t>
            </a:r>
          </a:p>
          <a:p>
            <a:pPr>
              <a:lnSpc>
                <a:spcPct val="90000"/>
              </a:lnSpc>
            </a:pPr>
            <a:r>
              <a:rPr lang="ro-RO" sz="4000" b="1" dirty="0">
                <a:latin typeface="Constantia" panose="02030602050306030303" pitchFamily="18" charset="0"/>
              </a:rPr>
              <a:t>Etnici maghiari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970" y="2978430"/>
            <a:ext cx="10905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0" i="0" u="none" strike="noStrike" baseline="0" dirty="0">
                <a:latin typeface="Constantia" panose="02030602050306030303" pitchFamily="18" charset="0"/>
              </a:rPr>
              <a:t>Etnicii maghiari sunt prima și cea mai numeroasă comunitate din România, după români. Prezența lor este aproape în toată țara, însă au o pondere însemnată în județele Harghita (84%), Covasna (74%), Mureș (40%), Satu Mare (35%), Bihor (25%) și Sălaj (23%). </a:t>
            </a:r>
          </a:p>
          <a:p>
            <a:r>
              <a:rPr lang="ro-RO" sz="2400" b="0" i="0" u="none" strike="noStrike" baseline="0" dirty="0">
                <a:latin typeface="Constantia" panose="02030602050306030303" pitchFamily="18" charset="0"/>
              </a:rPr>
              <a:t>Din cei peste 1,2 milioane de etnici maghiari stabili în România (anul 2011) avem numai 6430 de penticostali, ceilalți fiind majoritari romano-catolici și reformați.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400" b="0" i="0" u="none" strike="noStrike" baseline="0" dirty="0">
                <a:latin typeface="Constantia" panose="02030602050306030303" pitchFamily="18" charset="0"/>
              </a:rPr>
              <a:t>Ne rugăm ca Dumnezeu să ridice lucrători în comunitatea maghiară și să se nască o generație nouă de maghiari care să-L caute pe Dumnezeu. </a:t>
            </a:r>
            <a:endParaRPr lang="ro-RO" sz="2800" b="0" i="0" u="none" strike="noStrike" baseline="0" dirty="0">
              <a:latin typeface="Constantia" panose="02030602050306030303" pitchFamily="18" charset="0"/>
            </a:endParaRP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194F8B03-5B85-EF17-1D16-E5D2AFBFC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62136"/>
              </p:ext>
            </p:extLst>
          </p:nvPr>
        </p:nvGraphicFramePr>
        <p:xfrm>
          <a:off x="754970" y="2037138"/>
          <a:ext cx="8070216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5180">
                  <a:extLst>
                    <a:ext uri="{9D8B030D-6E8A-4147-A177-3AD203B41FA5}">
                      <a16:colId xmlns:a16="http://schemas.microsoft.com/office/drawing/2014/main" val="2019611714"/>
                    </a:ext>
                  </a:extLst>
                </a:gridCol>
                <a:gridCol w="3029268">
                  <a:extLst>
                    <a:ext uri="{9D8B030D-6E8A-4147-A177-3AD203B41FA5}">
                      <a16:colId xmlns:a16="http://schemas.microsoft.com/office/drawing/2014/main" val="414200095"/>
                    </a:ext>
                  </a:extLst>
                </a:gridCol>
                <a:gridCol w="2965768">
                  <a:extLst>
                    <a:ext uri="{9D8B030D-6E8A-4147-A177-3AD203B41FA5}">
                      <a16:colId xmlns:a16="http://schemas.microsoft.com/office/drawing/2014/main" val="1964484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i="0" u="none" strike="noStrike" kern="1200" baseline="0" dirty="0">
                          <a:solidFill>
                            <a:schemeClr val="lt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Etnici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b="0" i="0" u="none" strike="noStrike" kern="1200" baseline="0" dirty="0">
                          <a:solidFill>
                            <a:schemeClr val="lt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Recensământul din 2002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b="0" i="0" u="none" strike="noStrike" kern="1200" baseline="0" dirty="0">
                          <a:solidFill>
                            <a:schemeClr val="lt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Recensământul din 2011</a:t>
                      </a:r>
                      <a:endParaRPr lang="ro-RO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68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i="0" u="none" strike="noStrike" kern="1200" baseline="0" dirty="0">
                          <a:solidFill>
                            <a:schemeClr val="dk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Maghiari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i="0" u="none" strike="noStrike" kern="1200" baseline="0" dirty="0">
                          <a:solidFill>
                            <a:schemeClr val="dk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1.431.807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i="0" u="none" strike="noStrike" kern="1200" baseline="0" dirty="0">
                          <a:solidFill>
                            <a:schemeClr val="dk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1.227.623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8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113</TotalTime>
  <Words>316</Words>
  <Application>Microsoft Office PowerPoint</Application>
  <PresentationFormat>Ecran lat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Windows User</cp:lastModifiedBy>
  <cp:revision>44</cp:revision>
  <dcterms:created xsi:type="dcterms:W3CDTF">2019-05-08T05:40:17Z</dcterms:created>
  <dcterms:modified xsi:type="dcterms:W3CDTF">2022-08-26T09:31:46Z</dcterms:modified>
  <cp:contentStatus/>
</cp:coreProperties>
</file>