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2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4" y="285750"/>
            <a:ext cx="12193588"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
        <p:nvSpPr>
          <p:cNvPr id="2" name="Title 1"/>
          <p:cNvSpPr>
            <a:spLocks noGrp="1"/>
          </p:cNvSpPr>
          <p:nvPr>
            <p:ph type="ctrTitle"/>
          </p:nvPr>
        </p:nvSpPr>
        <p:spPr>
          <a:xfrm>
            <a:off x="1217930" y="1828800"/>
            <a:ext cx="9756141"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931"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768338489"/>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18.01.2023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056453489"/>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18.01.2023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50769428"/>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18.01.2023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126664343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3429001"/>
            <a:ext cx="9756141"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466" y="685802"/>
            <a:ext cx="7855109"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B3A2-85CD-4CC3-83DB-E635ED53EFC3}" type="datetimeFigureOut">
              <a:rPr lang="ro-RO" smtClean="0"/>
              <a:t>18.01.2023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39991419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DB0B3A2-85CD-4CC3-83DB-E635ED53EFC3}" type="datetimeFigureOut">
              <a:rPr lang="ro-RO" smtClean="0"/>
              <a:t>18.01.2023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44276312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B0B3A2-85CD-4CC3-83DB-E635ED53EFC3}" type="datetimeFigureOut">
              <a:rPr lang="ro-RO" smtClean="0"/>
              <a:t>18.01.2023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137232109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DB0B3A2-85CD-4CC3-83DB-E635ED53EFC3}" type="datetimeFigureOut">
              <a:rPr lang="ro-RO" smtClean="0"/>
              <a:t>18.01.2023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51834183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B3A2-85CD-4CC3-83DB-E635ED53EFC3}" type="datetimeFigureOut">
              <a:rPr lang="ro-RO" smtClean="0"/>
              <a:t>18.01.2023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22936289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B3A2-85CD-4CC3-83DB-E635ED53EFC3}" type="datetimeFigureOut">
              <a:rPr lang="ro-RO" smtClean="0"/>
              <a:t>18.01.2023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075375983"/>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B3A2-85CD-4CC3-83DB-E635ED53EFC3}" type="datetimeFigureOut">
              <a:rPr lang="ro-RO" smtClean="0"/>
              <a:t>18.01.2023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84418716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000">
                <a:solidFill>
                  <a:schemeClr val="tx1"/>
                </a:solidFill>
              </a:defRPr>
            </a:lvl1pPr>
          </a:lstStyle>
          <a:p>
            <a:fld id="{BDB0B3A2-85CD-4CC3-83DB-E635ED53EFC3}" type="datetimeFigureOut">
              <a:rPr lang="ro-RO" smtClean="0"/>
              <a:t>18.01.2023</a:t>
            </a:fld>
            <a:endParaRPr lang="ro-RO"/>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ro-RO"/>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000">
                <a:solidFill>
                  <a:schemeClr val="tx1"/>
                </a:solidFill>
              </a:defRPr>
            </a:lvl1pPr>
          </a:lstStyle>
          <a:p>
            <a:fld id="{4E4528A0-6128-48C2-8B9C-100D3FC50702}" type="slidenum">
              <a:rPr lang="ro-RO" smtClean="0"/>
              <a:t>‹#›</a:t>
            </a:fld>
            <a:endParaRPr lang="ro-RO"/>
          </a:p>
        </p:txBody>
      </p:sp>
    </p:spTree>
    <p:extLst>
      <p:ext uri="{BB962C8B-B14F-4D97-AF65-F5344CB8AC3E}">
        <p14:creationId xmlns:p14="http://schemas.microsoft.com/office/powerpoint/2010/main" val="265126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970" y="304800"/>
            <a:ext cx="9285515" cy="1089529"/>
          </a:xfrm>
          <a:prstGeom prst="rect">
            <a:avLst/>
          </a:prstGeom>
          <a:noFill/>
        </p:spPr>
        <p:txBody>
          <a:bodyPr wrap="square" rtlCol="0">
            <a:spAutoFit/>
          </a:bodyPr>
          <a:lstStyle/>
          <a:p>
            <a:pPr>
              <a:lnSpc>
                <a:spcPct val="90000"/>
              </a:lnSpc>
            </a:pPr>
            <a:r>
              <a:rPr lang="ro-RO" sz="3200" dirty="0">
                <a:solidFill>
                  <a:schemeClr val="tx2"/>
                </a:solidFill>
                <a:latin typeface="Constantia" panose="02030602050306030303" pitchFamily="18" charset="0"/>
              </a:rPr>
              <a:t>12 februarie</a:t>
            </a:r>
            <a:endParaRPr lang="en-GB" sz="4000" b="1" dirty="0">
              <a:solidFill>
                <a:schemeClr val="tx2"/>
              </a:solidFill>
              <a:latin typeface="Constantia" panose="02030602050306030303" pitchFamily="18" charset="0"/>
            </a:endParaRPr>
          </a:p>
          <a:p>
            <a:pPr>
              <a:lnSpc>
                <a:spcPct val="90000"/>
              </a:lnSpc>
            </a:pPr>
            <a:r>
              <a:rPr lang="ro-RO" sz="4000" b="1" dirty="0">
                <a:solidFill>
                  <a:schemeClr val="tx2"/>
                </a:solidFill>
                <a:latin typeface="Constantia" panose="02030602050306030303" pitchFamily="18" charset="0"/>
              </a:rPr>
              <a:t>Marius &amp; Luiza Bîrte</a:t>
            </a:r>
            <a:endParaRPr lang="en-GB" sz="4000" b="1" dirty="0">
              <a:solidFill>
                <a:schemeClr val="tx2"/>
              </a:solidFill>
              <a:latin typeface="Constantia" panose="02030602050306030303" pitchFamily="18" charset="0"/>
            </a:endParaRPr>
          </a:p>
        </p:txBody>
      </p:sp>
      <p:sp>
        <p:nvSpPr>
          <p:cNvPr id="6" name="TextBox 5"/>
          <p:cNvSpPr txBox="1"/>
          <p:nvPr/>
        </p:nvSpPr>
        <p:spPr>
          <a:xfrm>
            <a:off x="5397727" y="1897115"/>
            <a:ext cx="6395246" cy="3416320"/>
          </a:xfrm>
          <a:prstGeom prst="rect">
            <a:avLst/>
          </a:prstGeom>
          <a:noFill/>
        </p:spPr>
        <p:txBody>
          <a:bodyPr wrap="square" rtlCol="0">
            <a:spAutoFit/>
          </a:bodyPr>
          <a:lstStyle/>
          <a:p>
            <a:r>
              <a:rPr lang="ro-RO" sz="2400" b="1" i="0" u="none" strike="noStrike" baseline="0" dirty="0">
                <a:solidFill>
                  <a:schemeClr val="tx2"/>
                </a:solidFill>
                <a:latin typeface="Constantia" panose="02030602050306030303" pitchFamily="18" charset="0"/>
              </a:rPr>
              <a:t>Împreună cu </a:t>
            </a:r>
            <a:r>
              <a:rPr lang="ro-RO" sz="2400" b="0" i="0" u="none" strike="noStrike" baseline="0" dirty="0">
                <a:solidFill>
                  <a:schemeClr val="tx2"/>
                </a:solidFill>
                <a:latin typeface="Constantia" panose="02030602050306030303" pitchFamily="18" charset="0"/>
              </a:rPr>
              <a:t>Adonis </a:t>
            </a:r>
          </a:p>
          <a:p>
            <a:r>
              <a:rPr lang="ro-RO" sz="2400" b="1" i="0" u="none" strike="noStrike" baseline="0" dirty="0">
                <a:solidFill>
                  <a:schemeClr val="tx2"/>
                </a:solidFill>
                <a:latin typeface="Constantia" panose="02030602050306030303" pitchFamily="18" charset="0"/>
              </a:rPr>
              <a:t>Slujesc </a:t>
            </a:r>
            <a:r>
              <a:rPr lang="ro-RO" sz="2400" b="0" i="0" u="none" strike="noStrike" baseline="0" dirty="0">
                <a:solidFill>
                  <a:schemeClr val="tx2"/>
                </a:solidFill>
                <a:latin typeface="Constantia" panose="02030602050306030303" pitchFamily="18" charset="0"/>
              </a:rPr>
              <a:t>în Etiopia </a:t>
            </a:r>
          </a:p>
          <a:p>
            <a:r>
              <a:rPr lang="it-IT" sz="2400" b="1" i="0" u="none" strike="noStrike" baseline="0" dirty="0">
                <a:solidFill>
                  <a:schemeClr val="tx2"/>
                </a:solidFill>
                <a:latin typeface="Constantia" panose="02030602050306030303" pitchFamily="18" charset="0"/>
              </a:rPr>
              <a:t>Trimiși de </a:t>
            </a:r>
            <a:r>
              <a:rPr lang="it-IT" sz="2400" b="0" i="0" u="none" strike="noStrike" baseline="0" dirty="0">
                <a:solidFill>
                  <a:schemeClr val="tx2"/>
                </a:solidFill>
                <a:latin typeface="Constantia" panose="02030602050306030303" pitchFamily="18" charset="0"/>
              </a:rPr>
              <a:t>Biserica </a:t>
            </a:r>
            <a:r>
              <a:rPr lang="it-IT" sz="2400" b="0" i="1" u="none" strike="noStrike" baseline="0" dirty="0">
                <a:solidFill>
                  <a:schemeClr val="tx2"/>
                </a:solidFill>
                <a:latin typeface="Constantia" panose="02030602050306030303" pitchFamily="18" charset="0"/>
              </a:rPr>
              <a:t>Sfânta Treime </a:t>
            </a:r>
            <a:r>
              <a:rPr lang="it-IT" sz="2400" b="0" i="0" u="none" strike="noStrike" baseline="0" dirty="0">
                <a:solidFill>
                  <a:schemeClr val="tx2"/>
                </a:solidFill>
                <a:latin typeface="Constantia" panose="02030602050306030303" pitchFamily="18" charset="0"/>
              </a:rPr>
              <a:t>din Bistrița &amp; Biserica </a:t>
            </a:r>
            <a:r>
              <a:rPr lang="it-IT" sz="2400" b="0" i="1" u="none" strike="noStrike" baseline="0" dirty="0">
                <a:solidFill>
                  <a:schemeClr val="tx2"/>
                </a:solidFill>
                <a:latin typeface="Constantia" panose="02030602050306030303" pitchFamily="18" charset="0"/>
              </a:rPr>
              <a:t>Betania </a:t>
            </a:r>
            <a:r>
              <a:rPr lang="it-IT" sz="2400" b="0" i="0" u="none" strike="noStrike" baseline="0" dirty="0">
                <a:solidFill>
                  <a:schemeClr val="tx2"/>
                </a:solidFill>
                <a:latin typeface="Constantia" panose="02030602050306030303" pitchFamily="18" charset="0"/>
              </a:rPr>
              <a:t>din Deva </a:t>
            </a:r>
          </a:p>
          <a:p>
            <a:r>
              <a:rPr lang="ro-RO" sz="2400" b="1" i="0" u="none" strike="noStrike" baseline="0" dirty="0">
                <a:solidFill>
                  <a:schemeClr val="tx2"/>
                </a:solidFill>
                <a:latin typeface="Constantia" panose="02030602050306030303" pitchFamily="18" charset="0"/>
              </a:rPr>
              <a:t>Începând din </a:t>
            </a:r>
            <a:r>
              <a:rPr lang="ro-RO" sz="2400" b="0" i="0" u="none" strike="noStrike" baseline="0" dirty="0">
                <a:solidFill>
                  <a:schemeClr val="tx2"/>
                </a:solidFill>
                <a:latin typeface="Constantia" panose="02030602050306030303" pitchFamily="18" charset="0"/>
              </a:rPr>
              <a:t>2016 Marius | 2019 ca familie </a:t>
            </a:r>
          </a:p>
          <a:p>
            <a:r>
              <a:rPr lang="ro-RO" sz="2400" b="1" i="0" u="none" strike="noStrike" baseline="0" dirty="0">
                <a:solidFill>
                  <a:schemeClr val="tx2"/>
                </a:solidFill>
                <a:latin typeface="Constantia" panose="02030602050306030303" pitchFamily="18" charset="0"/>
              </a:rPr>
              <a:t>Se implică în: </a:t>
            </a:r>
            <a:endParaRPr lang="ro-RO" sz="2400" b="0" i="0" u="none" strike="noStrike" baseline="0" dirty="0">
              <a:solidFill>
                <a:schemeClr val="tx2"/>
              </a:solidFill>
              <a:latin typeface="Constantia" panose="02030602050306030303" pitchFamily="18" charset="0"/>
            </a:endParaRPr>
          </a:p>
          <a:p>
            <a:pPr marL="342900" indent="-342900">
              <a:buFont typeface="Arial" panose="020B0604020202020204" pitchFamily="34" charset="0"/>
              <a:buChar char="•"/>
            </a:pPr>
            <a:r>
              <a:rPr lang="ro-RO" sz="2400" b="0" i="0" u="none" strike="noStrike" baseline="0" dirty="0">
                <a:solidFill>
                  <a:schemeClr val="tx2"/>
                </a:solidFill>
                <a:latin typeface="Constantia" panose="02030602050306030303" pitchFamily="18" charset="0"/>
              </a:rPr>
              <a:t>Evanghelizare </a:t>
            </a:r>
          </a:p>
          <a:p>
            <a:pPr marL="342900" indent="-342900">
              <a:buFont typeface="Arial" panose="020B0604020202020204" pitchFamily="34" charset="0"/>
              <a:buChar char="•"/>
            </a:pPr>
            <a:r>
              <a:rPr lang="ro-RO" sz="2400" b="0" i="0" u="none" strike="noStrike" baseline="0" dirty="0">
                <a:solidFill>
                  <a:schemeClr val="tx2"/>
                </a:solidFill>
                <a:latin typeface="Constantia" panose="02030602050306030303" pitchFamily="18" charset="0"/>
              </a:rPr>
              <a:t>Lucrarea cu copiii </a:t>
            </a:r>
          </a:p>
          <a:p>
            <a:pPr marL="342900" indent="-342900">
              <a:buFont typeface="Arial" panose="020B0604020202020204" pitchFamily="34" charset="0"/>
              <a:buChar char="•"/>
            </a:pPr>
            <a:r>
              <a:rPr lang="ro-RO" sz="2400" b="0" i="0" u="none" strike="noStrike" baseline="0" dirty="0">
                <a:solidFill>
                  <a:schemeClr val="tx2"/>
                </a:solidFill>
                <a:latin typeface="Constantia" panose="02030602050306030303" pitchFamily="18" charset="0"/>
              </a:rPr>
              <a:t>Instruirea credincioșilor etiopieni </a:t>
            </a:r>
          </a:p>
        </p:txBody>
      </p:sp>
      <p:pic>
        <p:nvPicPr>
          <p:cNvPr id="10" name="Picture 9">
            <a:extLst>
              <a:ext uri="{FF2B5EF4-FFF2-40B4-BE49-F238E27FC236}">
                <a16:creationId xmlns:a16="http://schemas.microsoft.com/office/drawing/2014/main" id="{B30B08D3-2C6C-EA59-9840-4BFA96125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70" y="1995083"/>
            <a:ext cx="4600550" cy="3220384"/>
          </a:xfrm>
          <a:prstGeom prst="rect">
            <a:avLst/>
          </a:prstGeom>
        </p:spPr>
      </p:pic>
    </p:spTree>
    <p:extLst>
      <p:ext uri="{BB962C8B-B14F-4D97-AF65-F5344CB8AC3E}">
        <p14:creationId xmlns:p14="http://schemas.microsoft.com/office/powerpoint/2010/main" val="293943842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987" y="1009940"/>
            <a:ext cx="6836373" cy="4801314"/>
          </a:xfrm>
          <a:prstGeom prst="rect">
            <a:avLst/>
          </a:prstGeom>
          <a:noFill/>
        </p:spPr>
        <p:txBody>
          <a:bodyPr wrap="square" rtlCol="0">
            <a:spAutoFit/>
          </a:bodyPr>
          <a:lstStyle/>
          <a:p>
            <a:r>
              <a:rPr lang="en-GB" sz="2500" b="1" dirty="0">
                <a:solidFill>
                  <a:schemeClr val="tx2"/>
                </a:solidFill>
                <a:latin typeface="Constantia" panose="02030602050306030303" pitchFamily="18" charset="0"/>
              </a:rPr>
              <a:t>Motive de rugăciune: </a:t>
            </a:r>
            <a:endParaRPr lang="en-US" sz="2500" b="0" i="0" u="none" strike="noStrike" baseline="0" dirty="0">
              <a:solidFill>
                <a:schemeClr val="tx2"/>
              </a:solidFill>
              <a:latin typeface="Raleway" pitchFamily="2" charset="0"/>
            </a:endParaRPr>
          </a:p>
          <a:p>
            <a:endParaRPr lang="en-US" sz="1800" b="0" i="0" u="none" strike="noStrike" baseline="0" dirty="0">
              <a:solidFill>
                <a:schemeClr val="tx2"/>
              </a:solidFill>
              <a:latin typeface="Raleway" pitchFamily="2" charset="0"/>
            </a:endParaRPr>
          </a:p>
          <a:p>
            <a:pPr marL="457200" indent="-457200">
              <a:buFont typeface="+mj-lt"/>
              <a:buAutoNum type="arabicPeriod"/>
            </a:pPr>
            <a:r>
              <a:rPr lang="en-US" sz="2400" b="0" i="0" u="none" strike="noStrike" baseline="0" dirty="0">
                <a:solidFill>
                  <a:schemeClr val="tx2"/>
                </a:solidFill>
                <a:latin typeface="Constantia" panose="02030602050306030303" pitchFamily="18" charset="0"/>
              </a:rPr>
              <a:t>Școala de misiune deschisă de misionarii români din Etiopia </a:t>
            </a:r>
          </a:p>
          <a:p>
            <a:pPr marL="457200" indent="-457200">
              <a:buFont typeface="+mj-lt"/>
              <a:buAutoNum type="arabicPeriod"/>
            </a:pPr>
            <a:r>
              <a:rPr lang="it-IT" sz="2400" b="0" i="0" u="none" strike="noStrike" baseline="0" dirty="0">
                <a:solidFill>
                  <a:schemeClr val="tx2"/>
                </a:solidFill>
                <a:latin typeface="Constantia" panose="02030602050306030303" pitchFamily="18" charset="0"/>
              </a:rPr>
              <a:t>Implicarea bisericii din Etiopia în misiunea mondială </a:t>
            </a:r>
          </a:p>
          <a:p>
            <a:pPr marL="457200" indent="-457200">
              <a:buFont typeface="+mj-lt"/>
              <a:buAutoNum type="arabicPeriod"/>
            </a:pPr>
            <a:r>
              <a:rPr lang="en-US" sz="2400" b="0" i="0" u="none" strike="noStrike" baseline="0" dirty="0">
                <a:solidFill>
                  <a:schemeClr val="tx2"/>
                </a:solidFill>
                <a:latin typeface="Constantia" panose="02030602050306030303" pitchFamily="18" charset="0"/>
              </a:rPr>
              <a:t>Călăuzire, protecție și forțe proaspete în lucrarea pe care o facem </a:t>
            </a:r>
          </a:p>
          <a:p>
            <a:endParaRPr lang="ro-RO" sz="2400" dirty="0">
              <a:solidFill>
                <a:schemeClr val="tx2"/>
              </a:solidFill>
              <a:latin typeface="Constantia" panose="02030602050306030303" pitchFamily="18" charset="0"/>
            </a:endParaRPr>
          </a:p>
          <a:p>
            <a:r>
              <a:rPr lang="en-GB" sz="2400" b="1" dirty="0">
                <a:solidFill>
                  <a:schemeClr val="tx2"/>
                </a:solidFill>
                <a:latin typeface="Constantia" panose="02030602050306030303" pitchFamily="18" charset="0"/>
              </a:rPr>
              <a:t>Motto: </a:t>
            </a:r>
            <a:endParaRPr lang="ro-RO" sz="2400" b="0" i="0" u="none" strike="noStrike" baseline="0" dirty="0">
              <a:solidFill>
                <a:schemeClr val="tx2"/>
              </a:solidFill>
              <a:latin typeface="Constantia" panose="02030602050306030303" pitchFamily="18" charset="0"/>
            </a:endParaRPr>
          </a:p>
          <a:p>
            <a:r>
              <a:rPr lang="ro-RO" sz="2400" b="0" i="0" u="none" strike="noStrike" baseline="0" dirty="0">
                <a:solidFill>
                  <a:schemeClr val="tx2"/>
                </a:solidFill>
                <a:latin typeface="Constantia" panose="02030602050306030303" pitchFamily="18" charset="0"/>
              </a:rPr>
              <a:t>Iată, Dumnezeul acesta este Dumnezeul nostru în veci de veci; El va fi călăuza noastră până la moarte. </a:t>
            </a:r>
            <a:r>
              <a:rPr lang="ro-RO" sz="2400" b="1" i="0" u="none" strike="noStrike" baseline="0" dirty="0">
                <a:solidFill>
                  <a:schemeClr val="tx2"/>
                </a:solidFill>
                <a:latin typeface="Constantia" panose="02030602050306030303" pitchFamily="18" charset="0"/>
              </a:rPr>
              <a:t>Psalmul 48:14 </a:t>
            </a:r>
            <a:endParaRPr lang="en-GB" sz="2400" b="1" dirty="0">
              <a:solidFill>
                <a:schemeClr val="tx2"/>
              </a:solidFill>
              <a:latin typeface="Constantia" panose="0203060205030603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6748057" y="1046746"/>
            <a:ext cx="5443938" cy="4082136"/>
          </a:xfrm>
          <a:prstGeom prst="rect">
            <a:avLst/>
          </a:prstGeom>
        </p:spPr>
      </p:pic>
      <p:sp>
        <p:nvSpPr>
          <p:cNvPr id="6" name="TextBox 5"/>
          <p:cNvSpPr txBox="1"/>
          <p:nvPr/>
        </p:nvSpPr>
        <p:spPr>
          <a:xfrm>
            <a:off x="7869827" y="5260208"/>
            <a:ext cx="3200400" cy="507831"/>
          </a:xfrm>
          <a:prstGeom prst="rect">
            <a:avLst/>
          </a:prstGeom>
          <a:noFill/>
        </p:spPr>
        <p:txBody>
          <a:bodyPr wrap="square" rtlCol="0">
            <a:spAutoFit/>
          </a:bodyPr>
          <a:lstStyle/>
          <a:p>
            <a:pPr algn="ctr">
              <a:lnSpc>
                <a:spcPct val="90000"/>
              </a:lnSpc>
            </a:pPr>
            <a:r>
              <a:rPr lang="ro-RO" sz="3000" b="1" dirty="0">
                <a:solidFill>
                  <a:schemeClr val="tx2"/>
                </a:solidFill>
                <a:latin typeface="Constantia" panose="02030602050306030303" pitchFamily="18" charset="0"/>
              </a:rPr>
              <a:t>Etiopia</a:t>
            </a:r>
            <a:endParaRPr lang="en-GB" sz="3000" b="1"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71194425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4817" y="361244"/>
            <a:ext cx="7384319" cy="1089529"/>
          </a:xfrm>
          <a:prstGeom prst="rect">
            <a:avLst/>
          </a:prstGeom>
          <a:noFill/>
        </p:spPr>
        <p:txBody>
          <a:bodyPr wrap="square" rtlCol="0">
            <a:spAutoFit/>
          </a:bodyPr>
          <a:lstStyle/>
          <a:p>
            <a:pPr>
              <a:lnSpc>
                <a:spcPct val="90000"/>
              </a:lnSpc>
            </a:pPr>
            <a:r>
              <a:rPr lang="ro-RO" sz="3200" dirty="0">
                <a:solidFill>
                  <a:schemeClr val="tx2"/>
                </a:solidFill>
                <a:latin typeface="Constantia" panose="02030602050306030303" pitchFamily="18" charset="0"/>
              </a:rPr>
              <a:t>GRUPURI ETNICE NEEVANGHELIZATE</a:t>
            </a:r>
          </a:p>
          <a:p>
            <a:pPr algn="ctr">
              <a:lnSpc>
                <a:spcPct val="90000"/>
              </a:lnSpc>
            </a:pPr>
            <a:r>
              <a:rPr lang="ro-RO" sz="4000" b="1" dirty="0">
                <a:solidFill>
                  <a:schemeClr val="tx2"/>
                </a:solidFill>
                <a:latin typeface="Script MT Bold" panose="03040602040607080904" pitchFamily="66" charset="0"/>
              </a:rPr>
              <a:t>Kunbi, India</a:t>
            </a:r>
          </a:p>
        </p:txBody>
      </p:sp>
      <p:sp>
        <p:nvSpPr>
          <p:cNvPr id="5" name="TextBox 4"/>
          <p:cNvSpPr txBox="1"/>
          <p:nvPr/>
        </p:nvSpPr>
        <p:spPr>
          <a:xfrm>
            <a:off x="1174043" y="1968393"/>
            <a:ext cx="4674986" cy="2569934"/>
          </a:xfrm>
          <a:prstGeom prst="rect">
            <a:avLst/>
          </a:prstGeom>
          <a:noFill/>
        </p:spPr>
        <p:txBody>
          <a:bodyPr wrap="square" rtlCol="0">
            <a:spAutoFit/>
          </a:bodyPr>
          <a:lstStyle/>
          <a:p>
            <a:r>
              <a:rPr lang="en-US" sz="2300" b="1" i="0" u="none" strike="noStrike" baseline="0" dirty="0">
                <a:solidFill>
                  <a:schemeClr val="tx2"/>
                </a:solidFill>
                <a:latin typeface="Constantia" panose="02030602050306030303" pitchFamily="18" charset="0"/>
              </a:rPr>
              <a:t>Limba: </a:t>
            </a:r>
            <a:r>
              <a:rPr lang="en-US" sz="2300" b="0" i="0" u="none" strike="noStrike" baseline="0" dirty="0">
                <a:solidFill>
                  <a:schemeClr val="tx2"/>
                </a:solidFill>
                <a:latin typeface="Constantia" panose="02030602050306030303" pitchFamily="18" charset="0"/>
              </a:rPr>
              <a:t>gujarati </a:t>
            </a:r>
          </a:p>
          <a:p>
            <a:r>
              <a:rPr lang="en-US" sz="2300" b="1" i="0" u="none" strike="noStrike" baseline="0" dirty="0">
                <a:solidFill>
                  <a:schemeClr val="tx2"/>
                </a:solidFill>
                <a:latin typeface="Constantia" panose="02030602050306030303" pitchFamily="18" charset="0"/>
              </a:rPr>
              <a:t>Populație: </a:t>
            </a:r>
            <a:r>
              <a:rPr lang="en-US" sz="2300" b="0" i="0" u="none" strike="noStrike" baseline="0" dirty="0">
                <a:solidFill>
                  <a:schemeClr val="tx2"/>
                </a:solidFill>
                <a:latin typeface="Constantia" panose="02030602050306030303" pitchFamily="18" charset="0"/>
              </a:rPr>
              <a:t>15,4 milioane </a:t>
            </a:r>
          </a:p>
          <a:p>
            <a:r>
              <a:rPr lang="en-US" sz="2300" b="1" i="0" u="none" strike="noStrike" baseline="0" dirty="0">
                <a:solidFill>
                  <a:schemeClr val="tx2"/>
                </a:solidFill>
                <a:latin typeface="Constantia" panose="02030602050306030303" pitchFamily="18" charset="0"/>
              </a:rPr>
              <a:t>Biblia: </a:t>
            </a:r>
            <a:r>
              <a:rPr lang="en-US" sz="2300" b="0" i="0" u="none" strike="noStrike" baseline="0" dirty="0">
                <a:solidFill>
                  <a:schemeClr val="tx2"/>
                </a:solidFill>
                <a:latin typeface="Constantia" panose="02030602050306030303" pitchFamily="18" charset="0"/>
              </a:rPr>
              <a:t>tradusă complet </a:t>
            </a:r>
          </a:p>
          <a:p>
            <a:r>
              <a:rPr lang="en-US" sz="2300" b="1" i="0" u="none" strike="noStrike" baseline="0" dirty="0">
                <a:solidFill>
                  <a:schemeClr val="tx2"/>
                </a:solidFill>
                <a:latin typeface="Constantia" panose="02030602050306030303" pitchFamily="18" charset="0"/>
              </a:rPr>
              <a:t>Religia principală: </a:t>
            </a:r>
            <a:r>
              <a:rPr lang="en-US" sz="2300" b="0" i="0" u="none" strike="noStrike" baseline="0" dirty="0">
                <a:solidFill>
                  <a:schemeClr val="tx2"/>
                </a:solidFill>
                <a:latin typeface="Constantia" panose="02030602050306030303" pitchFamily="18" charset="0"/>
              </a:rPr>
              <a:t>hinduism </a:t>
            </a:r>
          </a:p>
          <a:p>
            <a:r>
              <a:rPr lang="en-US" sz="2300" b="1" i="0" u="none" strike="noStrike" baseline="0" dirty="0">
                <a:solidFill>
                  <a:schemeClr val="tx2"/>
                </a:solidFill>
                <a:latin typeface="Constantia" panose="02030602050306030303" pitchFamily="18" charset="0"/>
              </a:rPr>
              <a:t>Aderență creștină: </a:t>
            </a:r>
            <a:r>
              <a:rPr lang="en-US" sz="2300" b="0" i="0" u="none" strike="noStrike" baseline="0" dirty="0">
                <a:solidFill>
                  <a:schemeClr val="tx2"/>
                </a:solidFill>
                <a:latin typeface="Constantia" panose="02030602050306030303" pitchFamily="18" charset="0"/>
              </a:rPr>
              <a:t>0,05% </a:t>
            </a:r>
          </a:p>
          <a:p>
            <a:r>
              <a:rPr lang="en-US" sz="2300" b="1" i="0" u="none" strike="noStrike" baseline="0" dirty="0">
                <a:solidFill>
                  <a:schemeClr val="tx2"/>
                </a:solidFill>
                <a:latin typeface="Constantia" panose="02030602050306030303" pitchFamily="18" charset="0"/>
              </a:rPr>
              <a:t>Evanghelici: </a:t>
            </a:r>
            <a:r>
              <a:rPr lang="en-US" sz="2300" b="0" i="0" u="none" strike="noStrike" baseline="0" dirty="0">
                <a:solidFill>
                  <a:schemeClr val="tx2"/>
                </a:solidFill>
                <a:latin typeface="Constantia" panose="02030602050306030303" pitchFamily="18" charset="0"/>
              </a:rPr>
              <a:t>procent necunoscut </a:t>
            </a:r>
            <a:endParaRPr lang="ro-RO" sz="2300" b="0" i="0" u="none" strike="noStrike" baseline="0" dirty="0">
              <a:solidFill>
                <a:schemeClr val="tx2"/>
              </a:solidFill>
              <a:latin typeface="Constantia" panose="02030602050306030303" pitchFamily="18" charset="0"/>
            </a:endParaRPr>
          </a:p>
          <a:p>
            <a:endParaRPr lang="en-US" sz="2300" b="0" i="0" u="none" strike="noStrike" baseline="0" dirty="0">
              <a:solidFill>
                <a:schemeClr val="tx2"/>
              </a:solidFill>
              <a:latin typeface="Constantia" panose="02030602050306030303" pitchFamily="18" charset="0"/>
            </a:endParaRPr>
          </a:p>
        </p:txBody>
      </p:sp>
      <p:sp>
        <p:nvSpPr>
          <p:cNvPr id="10" name="TextBox 9">
            <a:extLst>
              <a:ext uri="{FF2B5EF4-FFF2-40B4-BE49-F238E27FC236}">
                <a16:creationId xmlns:a16="http://schemas.microsoft.com/office/drawing/2014/main" id="{45D34D35-9F2E-BDB7-6787-0AF6D74C50B4}"/>
              </a:ext>
            </a:extLst>
          </p:cNvPr>
          <p:cNvSpPr txBox="1"/>
          <p:nvPr/>
        </p:nvSpPr>
        <p:spPr>
          <a:xfrm>
            <a:off x="1174043" y="4071667"/>
            <a:ext cx="9685868" cy="1862048"/>
          </a:xfrm>
          <a:prstGeom prst="rect">
            <a:avLst/>
          </a:prstGeom>
          <a:noFill/>
        </p:spPr>
        <p:txBody>
          <a:bodyPr wrap="square">
            <a:spAutoFit/>
          </a:bodyPr>
          <a:lstStyle/>
          <a:p>
            <a:pPr algn="just"/>
            <a:r>
              <a:rPr lang="en-US" sz="2300" dirty="0">
                <a:solidFill>
                  <a:schemeClr val="tx2"/>
                </a:solidFill>
                <a:latin typeface="Constantia" panose="02030602050306030303" pitchFamily="18" charset="0"/>
              </a:rPr>
              <a:t>Atât bărbații, cât și femeile fumează o țigară specifică (chutta) făcută acasă care conduce la multe cazuri de cancer de gură sau gât. Poporul kunbi este hindus și se închină la diverse zeități. Poporul kunbi consideră creștinismul un sistem religios care invadează familiile și comunitățile și se tem de religia creștină. </a:t>
            </a:r>
          </a:p>
        </p:txBody>
      </p:sp>
      <p:pic>
        <p:nvPicPr>
          <p:cNvPr id="16" name="Picture 15">
            <a:extLst>
              <a:ext uri="{FF2B5EF4-FFF2-40B4-BE49-F238E27FC236}">
                <a16:creationId xmlns:a16="http://schemas.microsoft.com/office/drawing/2014/main" id="{4BF2E90D-11D0-73E3-8BED-09103F3A5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222" y="1738583"/>
            <a:ext cx="3352800" cy="2095500"/>
          </a:xfrm>
          <a:prstGeom prst="rect">
            <a:avLst/>
          </a:prstGeom>
        </p:spPr>
      </p:pic>
    </p:spTree>
    <p:extLst>
      <p:ext uri="{BB962C8B-B14F-4D97-AF65-F5344CB8AC3E}">
        <p14:creationId xmlns:p14="http://schemas.microsoft.com/office/powerpoint/2010/main" val="330692644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4817" y="361244"/>
            <a:ext cx="7384319" cy="1089529"/>
          </a:xfrm>
          <a:prstGeom prst="rect">
            <a:avLst/>
          </a:prstGeom>
          <a:noFill/>
        </p:spPr>
        <p:txBody>
          <a:bodyPr wrap="square" rtlCol="0">
            <a:spAutoFit/>
          </a:bodyPr>
          <a:lstStyle/>
          <a:p>
            <a:pPr>
              <a:lnSpc>
                <a:spcPct val="90000"/>
              </a:lnSpc>
            </a:pPr>
            <a:r>
              <a:rPr lang="ro-RO" sz="3200" dirty="0">
                <a:solidFill>
                  <a:schemeClr val="tx2"/>
                </a:solidFill>
                <a:latin typeface="Constantia" panose="02030602050306030303" pitchFamily="18" charset="0"/>
              </a:rPr>
              <a:t>GRUPURI ETNICE NEEVANGHELIZATE</a:t>
            </a:r>
          </a:p>
          <a:p>
            <a:pPr algn="ctr">
              <a:lnSpc>
                <a:spcPct val="90000"/>
              </a:lnSpc>
            </a:pPr>
            <a:r>
              <a:rPr lang="ro-RO" sz="4000" b="1" dirty="0">
                <a:solidFill>
                  <a:schemeClr val="tx2"/>
                </a:solidFill>
                <a:latin typeface="Script MT Bold" panose="03040602040607080904" pitchFamily="66" charset="0"/>
              </a:rPr>
              <a:t>Kunbi, India</a:t>
            </a:r>
          </a:p>
        </p:txBody>
      </p:sp>
      <p:sp>
        <p:nvSpPr>
          <p:cNvPr id="5" name="TextBox 4"/>
          <p:cNvSpPr txBox="1"/>
          <p:nvPr/>
        </p:nvSpPr>
        <p:spPr>
          <a:xfrm>
            <a:off x="1162753" y="1697460"/>
            <a:ext cx="6412091" cy="3431709"/>
          </a:xfrm>
          <a:prstGeom prst="rect">
            <a:avLst/>
          </a:prstGeom>
          <a:noFill/>
        </p:spPr>
        <p:txBody>
          <a:bodyPr wrap="square" rtlCol="0">
            <a:spAutoFit/>
          </a:bodyPr>
          <a:lstStyle/>
          <a:p>
            <a:r>
              <a:rPr lang="ro-RO" sz="2500" b="1" i="0" u="none" strike="noStrike" baseline="0" dirty="0">
                <a:solidFill>
                  <a:schemeClr val="tx2"/>
                </a:solidFill>
                <a:latin typeface="Constantia" panose="02030602050306030303" pitchFamily="18" charset="0"/>
              </a:rPr>
              <a:t>Motive de rugăciune:</a:t>
            </a:r>
          </a:p>
          <a:p>
            <a:endParaRPr lang="ro-RO" sz="2500" b="1" i="0" u="none" strike="noStrike" baseline="0" dirty="0">
              <a:solidFill>
                <a:schemeClr val="tx2"/>
              </a:solidFill>
              <a:latin typeface="Constantia" panose="02030602050306030303" pitchFamily="18" charset="0"/>
            </a:endParaRPr>
          </a:p>
          <a:p>
            <a:pPr marL="285750" indent="-285750">
              <a:buFont typeface="Arial" panose="020B0604020202020204" pitchFamily="34" charset="0"/>
              <a:buChar char="•"/>
            </a:pPr>
            <a:r>
              <a:rPr lang="en-US" sz="2400" b="0" i="0" u="none" strike="noStrike" baseline="0" dirty="0">
                <a:solidFill>
                  <a:schemeClr val="tx2"/>
                </a:solidFill>
                <a:latin typeface="Constantia" panose="02030602050306030303" pitchFamily="18" charset="0"/>
              </a:rPr>
              <a:t>Să ne rugăm pentru mântuirea poporului kunbi. </a:t>
            </a:r>
          </a:p>
          <a:p>
            <a:pPr marL="285750" indent="-285750">
              <a:buFont typeface="Arial" panose="020B0604020202020204" pitchFamily="34" charset="0"/>
              <a:buChar char="•"/>
            </a:pPr>
            <a:r>
              <a:rPr lang="en-US" sz="2400" b="0" i="0" u="none" strike="noStrike" baseline="0" dirty="0">
                <a:solidFill>
                  <a:schemeClr val="tx2"/>
                </a:solidFill>
                <a:latin typeface="Constantia" panose="02030602050306030303" pitchFamily="18" charset="0"/>
              </a:rPr>
              <a:t>Să ne rugăm pentru lucrătorii creștini români care lucrează printre ei, să slujească nevoilor lor fizice și spirituale și Domnul să aducă mai mulți lucrători alături de ei. </a:t>
            </a:r>
          </a:p>
          <a:p>
            <a:endParaRPr lang="en-US" sz="2300" b="0" i="0" u="none" strike="noStrike" baseline="0" dirty="0">
              <a:solidFill>
                <a:schemeClr val="tx2"/>
              </a:solidFill>
              <a:latin typeface="Constantia" panose="02030602050306030303" pitchFamily="18" charset="0"/>
            </a:endParaRPr>
          </a:p>
        </p:txBody>
      </p:sp>
      <p:pic>
        <p:nvPicPr>
          <p:cNvPr id="16" name="Picture 15">
            <a:extLst>
              <a:ext uri="{FF2B5EF4-FFF2-40B4-BE49-F238E27FC236}">
                <a16:creationId xmlns:a16="http://schemas.microsoft.com/office/drawing/2014/main" id="{4BF2E90D-11D0-73E3-8BED-09103F3A5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447" y="2381250"/>
            <a:ext cx="3352800" cy="2095500"/>
          </a:xfrm>
          <a:prstGeom prst="rect">
            <a:avLst/>
          </a:prstGeom>
        </p:spPr>
      </p:pic>
      <p:sp>
        <p:nvSpPr>
          <p:cNvPr id="3" name="TextBox 2">
            <a:extLst>
              <a:ext uri="{FF2B5EF4-FFF2-40B4-BE49-F238E27FC236}">
                <a16:creationId xmlns:a16="http://schemas.microsoft.com/office/drawing/2014/main" id="{1DD2C0F2-CA8F-7F6A-E1E7-69079BCF2250}"/>
              </a:ext>
            </a:extLst>
          </p:cNvPr>
          <p:cNvSpPr txBox="1"/>
          <p:nvPr/>
        </p:nvSpPr>
        <p:spPr>
          <a:xfrm>
            <a:off x="1162753" y="4680001"/>
            <a:ext cx="10239025" cy="120032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tx2"/>
                </a:solidFill>
                <a:latin typeface="Constantia" panose="02030602050306030303" pitchFamily="18" charset="0"/>
              </a:rPr>
              <a:t>Să ne rugăm pentru creștinii kunbi, să fie determinați și plini de pasiune pentru a-i câștiga pe oamenii din grupul lor etnic pentru Hristos. </a:t>
            </a:r>
          </a:p>
          <a:p>
            <a:pPr marL="342900" indent="-342900">
              <a:buFont typeface="Arial" panose="020B0604020202020204" pitchFamily="34" charset="0"/>
              <a:buChar char="•"/>
            </a:pPr>
            <a:r>
              <a:rPr lang="en-US" sz="2400" dirty="0">
                <a:solidFill>
                  <a:schemeClr val="tx2"/>
                </a:solidFill>
                <a:latin typeface="Constantia" panose="02030602050306030303" pitchFamily="18" charset="0"/>
              </a:rPr>
              <a:t>Să ne rugăm ca bărbații și femeile din poporul kunbi să renunțe la fumat.</a:t>
            </a:r>
          </a:p>
        </p:txBody>
      </p:sp>
    </p:spTree>
    <p:extLst>
      <p:ext uri="{BB962C8B-B14F-4D97-AF65-F5344CB8AC3E}">
        <p14:creationId xmlns:p14="http://schemas.microsoft.com/office/powerpoint/2010/main" val="1138543940"/>
      </p:ext>
    </p:extLst>
  </p:cSld>
  <p:clrMapOvr>
    <a:masterClrMapping/>
  </p:clrMapOvr>
  <p:transition spd="slow">
    <p:push/>
  </p:transition>
</p:sld>
</file>

<file path=ppt/theme/theme1.xml><?xml version="1.0" encoding="utf-8"?>
<a:theme xmlns:a="http://schemas.openxmlformats.org/drawingml/2006/main" name="Theme1 Map">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1 Map" id="{2ADCF2F8-6A83-4891-9E91-5FB008385290}" vid="{7185CB27-4925-4CB3-9723-8A89D4A6BC48}"/>
    </a:ext>
  </a:extLst>
</a:theme>
</file>

<file path=docProps/app.xml><?xml version="1.0" encoding="utf-8"?>
<Properties xmlns="http://schemas.openxmlformats.org/officeDocument/2006/extended-properties" xmlns:vt="http://schemas.openxmlformats.org/officeDocument/2006/docPropsVTypes">
  <Template>Theme1 Map</Template>
  <TotalTime>0</TotalTime>
  <Words>277</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Century Gothic</vt:lpstr>
      <vt:lpstr>Constantia</vt:lpstr>
      <vt:lpstr>Raleway</vt:lpstr>
      <vt:lpstr>Script MT Bold</vt:lpstr>
      <vt:lpstr>Theme1 Map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APME</dc:creator>
  <cp:lastModifiedBy>Alina Catau</cp:lastModifiedBy>
  <cp:revision>40</cp:revision>
  <dcterms:created xsi:type="dcterms:W3CDTF">2019-05-08T05:40:17Z</dcterms:created>
  <dcterms:modified xsi:type="dcterms:W3CDTF">2023-01-18T08:50:13Z</dcterms:modified>
  <cp:contentStatus/>
</cp:coreProperties>
</file>