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5" d="100"/>
          <a:sy n="85" d="100"/>
        </p:scale>
        <p:origin x="28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p:cNvSpPr>
            <a:spLocks noEditPoints="1"/>
          </p:cNvSpPr>
          <p:nvPr/>
        </p:nvSpPr>
        <p:spPr bwMode="auto">
          <a:xfrm>
            <a:off x="-4764" y="285750"/>
            <a:ext cx="12193588"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sz="1800">
              <a:solidFill>
                <a:schemeClr val="lt1"/>
              </a:solidFill>
            </a:endParaRPr>
          </a:p>
        </p:txBody>
      </p:sp>
      <p:sp>
        <p:nvSpPr>
          <p:cNvPr id="2" name="Title 1"/>
          <p:cNvSpPr>
            <a:spLocks noGrp="1"/>
          </p:cNvSpPr>
          <p:nvPr>
            <p:ph type="ctrTitle"/>
          </p:nvPr>
        </p:nvSpPr>
        <p:spPr>
          <a:xfrm>
            <a:off x="1217930" y="1828800"/>
            <a:ext cx="9756141"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931" y="5029200"/>
            <a:ext cx="7850644"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3768338489"/>
      </p:ext>
    </p:extLst>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BDB0B3A2-85CD-4CC3-83DB-E635ED53EFC3}" type="datetimeFigureOut">
              <a:rPr lang="ro-RO" smtClean="0"/>
              <a:t>19.01.2023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3056453489"/>
      </p:ext>
    </p:extLst>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85800"/>
            <a:ext cx="2134871"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930" y="685800"/>
            <a:ext cx="7418070"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BDB0B3A2-85CD-4CC3-83DB-E635ED53EFC3}" type="datetimeFigureOut">
              <a:rPr lang="ro-RO" smtClean="0"/>
              <a:t>19.01.2023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250769428"/>
      </p:ext>
    </p:extLst>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BDB0B3A2-85CD-4CC3-83DB-E635ED53EFC3}" type="datetimeFigureOut">
              <a:rPr lang="ro-RO" smtClean="0"/>
              <a:t>19.01.2023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1266643432"/>
      </p:ext>
    </p:extLst>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931" y="3429001"/>
            <a:ext cx="9756141"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466" y="685802"/>
            <a:ext cx="7855109"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B0B3A2-85CD-4CC3-83DB-E635ED53EFC3}" type="datetimeFigureOut">
              <a:rPr lang="ro-RO" smtClean="0"/>
              <a:t>19.01.2023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3399914194"/>
      </p:ext>
    </p:extLst>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600" y="1828800"/>
            <a:ext cx="4709961"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4110" y="1828800"/>
            <a:ext cx="4709961"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BDB0B3A2-85CD-4CC3-83DB-E635ED53EFC3}" type="datetimeFigureOut">
              <a:rPr lang="ro-RO" smtClean="0"/>
              <a:t>19.01.2023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2442763121"/>
      </p:ext>
    </p:extLst>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931" y="1828800"/>
            <a:ext cx="4710387"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931" y="2743201"/>
            <a:ext cx="4710387"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3685" y="1828800"/>
            <a:ext cx="4710387"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3685" y="2743201"/>
            <a:ext cx="4710387"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BDB0B3A2-85CD-4CC3-83DB-E635ED53EFC3}" type="datetimeFigureOut">
              <a:rPr lang="ro-RO" smtClean="0"/>
              <a:t>19.01.2023</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1372321090"/>
      </p:ext>
    </p:extLst>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DB0B3A2-85CD-4CC3-83DB-E635ED53EFC3}" type="datetimeFigureOut">
              <a:rPr lang="ro-RO" smtClean="0"/>
              <a:t>19.01.2023</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518341838"/>
      </p:ext>
    </p:extLst>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B0B3A2-85CD-4CC3-83DB-E635ED53EFC3}" type="datetimeFigureOut">
              <a:rPr lang="ro-RO" smtClean="0"/>
              <a:t>19.01.2023</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2229362892"/>
      </p:ext>
    </p:extLst>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 y="0"/>
            <a:ext cx="5181362"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800"/>
          </a:p>
        </p:txBody>
      </p:sp>
      <p:sp>
        <p:nvSpPr>
          <p:cNvPr id="2" name="Title 1"/>
          <p:cNvSpPr>
            <a:spLocks noGrp="1"/>
          </p:cNvSpPr>
          <p:nvPr>
            <p:ph type="title"/>
          </p:nvPr>
        </p:nvSpPr>
        <p:spPr>
          <a:xfrm>
            <a:off x="684391" y="685800"/>
            <a:ext cx="3887212"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7342" y="685800"/>
            <a:ext cx="5640269"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391" y="4876800"/>
            <a:ext cx="3887212"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B0B3A2-85CD-4CC3-83DB-E635ED53EFC3}" type="datetimeFigureOut">
              <a:rPr lang="ro-RO" smtClean="0"/>
              <a:t>19.01.2023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3075375983"/>
      </p:ext>
    </p:extLst>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0"/>
            <a:ext cx="5181362"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800"/>
          </a:p>
        </p:txBody>
      </p:sp>
      <p:sp>
        <p:nvSpPr>
          <p:cNvPr id="2" name="Title 1"/>
          <p:cNvSpPr>
            <a:spLocks noGrp="1"/>
          </p:cNvSpPr>
          <p:nvPr>
            <p:ph type="title"/>
          </p:nvPr>
        </p:nvSpPr>
        <p:spPr>
          <a:xfrm>
            <a:off x="684391" y="685800"/>
            <a:ext cx="3887212" cy="4038600"/>
          </a:xfrm>
        </p:spPr>
        <p:txBody>
          <a:bodyPr anchor="b">
            <a:noAutofit/>
          </a:bodyPr>
          <a:lstStyle>
            <a:lvl1pPr algn="l">
              <a:defRPr sz="4000" b="0"/>
            </a:lvl1pPr>
          </a:lstStyle>
          <a:p>
            <a:r>
              <a:rPr lang="en-US"/>
              <a:t>Click to edit Master title style</a:t>
            </a:r>
            <a:endParaRPr/>
          </a:p>
        </p:txBody>
      </p:sp>
      <p:sp>
        <p:nvSpPr>
          <p:cNvPr id="3" name="Picture Placeholder 2"/>
          <p:cNvSpPr>
            <a:spLocks noGrp="1"/>
          </p:cNvSpPr>
          <p:nvPr>
            <p:ph type="pic" idx="1"/>
          </p:nvPr>
        </p:nvSpPr>
        <p:spPr>
          <a:xfrm>
            <a:off x="5867341" y="685800"/>
            <a:ext cx="5640269"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391" y="4876800"/>
            <a:ext cx="3887212"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B0B3A2-85CD-4CC3-83DB-E635ED53EFC3}" type="datetimeFigureOut">
              <a:rPr lang="ro-RO" smtClean="0"/>
              <a:t>19.01.2023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3844187167"/>
      </p:ext>
    </p:extLst>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931" y="274638"/>
            <a:ext cx="9756141"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931" y="1828800"/>
            <a:ext cx="9756141"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153936" y="6448427"/>
            <a:ext cx="1396623" cy="180974"/>
          </a:xfrm>
          <a:prstGeom prst="rect">
            <a:avLst/>
          </a:prstGeom>
        </p:spPr>
        <p:txBody>
          <a:bodyPr vert="horz" lIns="91440" tIns="45720" rIns="91440" bIns="45720" rtlCol="0" anchor="ctr"/>
          <a:lstStyle>
            <a:lvl1pPr algn="r">
              <a:defRPr sz="1000">
                <a:solidFill>
                  <a:schemeClr val="tx1"/>
                </a:solidFill>
              </a:defRPr>
            </a:lvl1pPr>
          </a:lstStyle>
          <a:p>
            <a:fld id="{BDB0B3A2-85CD-4CC3-83DB-E635ED53EFC3}" type="datetimeFigureOut">
              <a:rPr lang="ro-RO" smtClean="0"/>
              <a:t>19.01.2023</a:t>
            </a:fld>
            <a:endParaRPr lang="ro-RO"/>
          </a:p>
        </p:txBody>
      </p:sp>
      <p:sp>
        <p:nvSpPr>
          <p:cNvPr id="5" name="Footer Placeholder 4"/>
          <p:cNvSpPr>
            <a:spLocks noGrp="1"/>
          </p:cNvSpPr>
          <p:nvPr>
            <p:ph type="ftr" sz="quarter" idx="3"/>
          </p:nvPr>
        </p:nvSpPr>
        <p:spPr>
          <a:xfrm>
            <a:off x="1209151" y="6448427"/>
            <a:ext cx="6639905" cy="180974"/>
          </a:xfrm>
          <a:prstGeom prst="rect">
            <a:avLst/>
          </a:prstGeom>
        </p:spPr>
        <p:txBody>
          <a:bodyPr vert="horz" lIns="91440" tIns="45720" rIns="91440" bIns="45720" rtlCol="0" anchor="ctr"/>
          <a:lstStyle>
            <a:lvl1pPr algn="l">
              <a:defRPr sz="1000" cap="all" baseline="0">
                <a:solidFill>
                  <a:schemeClr val="tx1"/>
                </a:solidFill>
              </a:defRPr>
            </a:lvl1pPr>
          </a:lstStyle>
          <a:p>
            <a:endParaRPr lang="ro-RO"/>
          </a:p>
        </p:txBody>
      </p:sp>
      <p:sp>
        <p:nvSpPr>
          <p:cNvPr id="6" name="Slide Number Placeholder 5"/>
          <p:cNvSpPr>
            <a:spLocks noGrp="1"/>
          </p:cNvSpPr>
          <p:nvPr>
            <p:ph type="sldNum" sz="quarter" idx="4"/>
          </p:nvPr>
        </p:nvSpPr>
        <p:spPr>
          <a:xfrm>
            <a:off x="9830772" y="6448427"/>
            <a:ext cx="1143299" cy="180974"/>
          </a:xfrm>
          <a:prstGeom prst="rect">
            <a:avLst/>
          </a:prstGeom>
        </p:spPr>
        <p:txBody>
          <a:bodyPr vert="horz" lIns="91440" tIns="45720" rIns="91440" bIns="45720" rtlCol="0" anchor="ctr"/>
          <a:lstStyle>
            <a:lvl1pPr algn="r">
              <a:defRPr sz="1000">
                <a:solidFill>
                  <a:schemeClr val="tx1"/>
                </a:solidFill>
              </a:defRPr>
            </a:lvl1pPr>
          </a:lstStyle>
          <a:p>
            <a:fld id="{4E4528A0-6128-48C2-8B9C-100D3FC50702}" type="slidenum">
              <a:rPr lang="ro-RO" smtClean="0"/>
              <a:t>‹#›</a:t>
            </a:fld>
            <a:endParaRPr lang="ro-RO"/>
          </a:p>
        </p:txBody>
      </p:sp>
    </p:spTree>
    <p:extLst>
      <p:ext uri="{BB962C8B-B14F-4D97-AF65-F5344CB8AC3E}">
        <p14:creationId xmlns:p14="http://schemas.microsoft.com/office/powerpoint/2010/main" val="2651264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p:transition>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4970" y="304800"/>
            <a:ext cx="9285515" cy="1089529"/>
          </a:xfrm>
          <a:prstGeom prst="rect">
            <a:avLst/>
          </a:prstGeom>
          <a:noFill/>
        </p:spPr>
        <p:txBody>
          <a:bodyPr wrap="square" rtlCol="0">
            <a:spAutoFit/>
          </a:bodyPr>
          <a:lstStyle/>
          <a:p>
            <a:pPr>
              <a:lnSpc>
                <a:spcPct val="90000"/>
              </a:lnSpc>
            </a:pPr>
            <a:r>
              <a:rPr lang="ro-RO" sz="3200" dirty="0">
                <a:solidFill>
                  <a:schemeClr val="tx2"/>
                </a:solidFill>
                <a:latin typeface="Constantia" panose="02030602050306030303" pitchFamily="18" charset="0"/>
              </a:rPr>
              <a:t>19 februarie</a:t>
            </a:r>
            <a:endParaRPr lang="en-GB" sz="4000" b="1" dirty="0">
              <a:solidFill>
                <a:schemeClr val="tx2"/>
              </a:solidFill>
              <a:latin typeface="Constantia" panose="02030602050306030303" pitchFamily="18" charset="0"/>
            </a:endParaRPr>
          </a:p>
          <a:p>
            <a:pPr>
              <a:lnSpc>
                <a:spcPct val="90000"/>
              </a:lnSpc>
            </a:pPr>
            <a:r>
              <a:rPr lang="ro-RO" sz="4000" b="1" dirty="0">
                <a:solidFill>
                  <a:schemeClr val="tx2"/>
                </a:solidFill>
                <a:latin typeface="Constantia" panose="02030602050306030303" pitchFamily="18" charset="0"/>
              </a:rPr>
              <a:t>Jahid &amp; Maria</a:t>
            </a:r>
            <a:endParaRPr lang="en-GB" sz="4000" b="1" dirty="0">
              <a:solidFill>
                <a:schemeClr val="tx2"/>
              </a:solidFill>
              <a:latin typeface="Constantia" panose="02030602050306030303" pitchFamily="18" charset="0"/>
            </a:endParaRPr>
          </a:p>
        </p:txBody>
      </p:sp>
      <p:sp>
        <p:nvSpPr>
          <p:cNvPr id="6" name="TextBox 5"/>
          <p:cNvSpPr txBox="1"/>
          <p:nvPr/>
        </p:nvSpPr>
        <p:spPr>
          <a:xfrm>
            <a:off x="4704661" y="2014563"/>
            <a:ext cx="6811860" cy="3046988"/>
          </a:xfrm>
          <a:prstGeom prst="rect">
            <a:avLst/>
          </a:prstGeom>
          <a:noFill/>
        </p:spPr>
        <p:txBody>
          <a:bodyPr wrap="square" rtlCol="0">
            <a:spAutoFit/>
          </a:bodyPr>
          <a:lstStyle/>
          <a:p>
            <a:r>
              <a:rPr lang="ro-RO" sz="2400" b="1" i="0" u="none" strike="noStrike" baseline="0" dirty="0">
                <a:solidFill>
                  <a:schemeClr val="tx2"/>
                </a:solidFill>
                <a:latin typeface="Constantia" panose="02030602050306030303" pitchFamily="18" charset="0"/>
              </a:rPr>
              <a:t>Slujesc </a:t>
            </a:r>
            <a:r>
              <a:rPr lang="ro-RO" sz="2400" b="0" i="0" u="none" strike="noStrike" baseline="0" dirty="0">
                <a:solidFill>
                  <a:schemeClr val="tx2"/>
                </a:solidFill>
                <a:latin typeface="Constantia" panose="02030602050306030303" pitchFamily="18" charset="0"/>
              </a:rPr>
              <a:t>într-o țară din Asia de Sud </a:t>
            </a:r>
          </a:p>
          <a:p>
            <a:r>
              <a:rPr lang="ro-RO" sz="2400" b="1" i="0" u="none" strike="noStrike" baseline="0" dirty="0">
                <a:solidFill>
                  <a:schemeClr val="tx2"/>
                </a:solidFill>
                <a:latin typeface="Constantia" panose="02030602050306030303" pitchFamily="18" charset="0"/>
              </a:rPr>
              <a:t>Trimiși de </a:t>
            </a:r>
            <a:r>
              <a:rPr lang="ro-RO" sz="2400" b="0" i="0" u="none" strike="noStrike" baseline="0" dirty="0">
                <a:solidFill>
                  <a:schemeClr val="tx2"/>
                </a:solidFill>
                <a:latin typeface="Constantia" panose="02030602050306030303" pitchFamily="18" charset="0"/>
              </a:rPr>
              <a:t>Biserica </a:t>
            </a:r>
            <a:r>
              <a:rPr lang="ro-RO" sz="2400" b="0" i="1" u="none" strike="noStrike" baseline="0" dirty="0">
                <a:solidFill>
                  <a:schemeClr val="tx2"/>
                </a:solidFill>
                <a:latin typeface="Constantia" panose="02030602050306030303" pitchFamily="18" charset="0"/>
              </a:rPr>
              <a:t>Betel </a:t>
            </a:r>
            <a:r>
              <a:rPr lang="ro-RO" sz="2400" b="0" i="0" u="none" strike="noStrike" baseline="0" dirty="0">
                <a:solidFill>
                  <a:schemeClr val="tx2"/>
                </a:solidFill>
                <a:latin typeface="Constantia" panose="02030602050306030303" pitchFamily="18" charset="0"/>
              </a:rPr>
              <a:t>din Zalău </a:t>
            </a:r>
          </a:p>
          <a:p>
            <a:r>
              <a:rPr lang="nn-NO" sz="2400" b="1" i="0" u="none" strike="noStrike" baseline="0" dirty="0">
                <a:solidFill>
                  <a:schemeClr val="tx2"/>
                </a:solidFill>
                <a:latin typeface="Constantia" panose="02030602050306030303" pitchFamily="18" charset="0"/>
              </a:rPr>
              <a:t>Începând din </a:t>
            </a:r>
            <a:r>
              <a:rPr lang="nn-NO" sz="2400" b="0" i="0" u="none" strike="noStrike" baseline="0" dirty="0">
                <a:solidFill>
                  <a:schemeClr val="tx2"/>
                </a:solidFill>
                <a:latin typeface="Constantia" panose="02030602050306030303" pitchFamily="18" charset="0"/>
              </a:rPr>
              <a:t>2017 Maria | 2022 ca familie </a:t>
            </a:r>
          </a:p>
          <a:p>
            <a:r>
              <a:rPr lang="ro-RO" sz="2400" b="1" i="0" u="none" strike="noStrike" baseline="0" dirty="0">
                <a:solidFill>
                  <a:schemeClr val="tx2"/>
                </a:solidFill>
                <a:latin typeface="Constantia" panose="02030602050306030303" pitchFamily="18" charset="0"/>
              </a:rPr>
              <a:t>Se implică în: </a:t>
            </a:r>
            <a:endParaRPr lang="ro-RO" sz="2400" b="0" i="0" u="none" strike="noStrike" baseline="0" dirty="0">
              <a:solidFill>
                <a:schemeClr val="tx2"/>
              </a:solidFill>
              <a:latin typeface="Constantia" panose="02030602050306030303" pitchFamily="18" charset="0"/>
            </a:endParaRPr>
          </a:p>
          <a:p>
            <a:pPr marL="342900" indent="-342900">
              <a:buFont typeface="Arial" panose="020B0604020202020204" pitchFamily="34" charset="0"/>
              <a:buChar char="•"/>
            </a:pPr>
            <a:r>
              <a:rPr lang="ro-RO" sz="2400" b="0" i="0" u="none" strike="noStrike" baseline="0" dirty="0">
                <a:solidFill>
                  <a:schemeClr val="tx2"/>
                </a:solidFill>
                <a:latin typeface="Constantia" panose="02030602050306030303" pitchFamily="18" charset="0"/>
              </a:rPr>
              <a:t>Evanghelizarea studenților prin relații de prietenie </a:t>
            </a:r>
          </a:p>
          <a:p>
            <a:pPr marL="342900" indent="-342900">
              <a:buFont typeface="Arial" panose="020B0604020202020204" pitchFamily="34" charset="0"/>
              <a:buChar char="•"/>
            </a:pPr>
            <a:r>
              <a:rPr lang="ro-RO" sz="2400" b="0" i="0" u="none" strike="noStrike" baseline="0" dirty="0">
                <a:solidFill>
                  <a:schemeClr val="tx2"/>
                </a:solidFill>
                <a:latin typeface="Constantia" panose="02030602050306030303" pitchFamily="18" charset="0"/>
              </a:rPr>
              <a:t>Ucenicizarea unor prietene musulmane </a:t>
            </a:r>
          </a:p>
          <a:p>
            <a:pPr marL="342900" indent="-342900">
              <a:buFont typeface="Arial" panose="020B0604020202020204" pitchFamily="34" charset="0"/>
              <a:buChar char="•"/>
            </a:pPr>
            <a:r>
              <a:rPr lang="ro-RO" sz="2400" b="0" i="0" u="none" strike="noStrike" baseline="0" dirty="0">
                <a:solidFill>
                  <a:schemeClr val="tx2"/>
                </a:solidFill>
                <a:latin typeface="Constantia" panose="02030602050306030303" pitchFamily="18" charset="0"/>
              </a:rPr>
              <a:t>Mentorarea tinerelor din familii musulmane </a:t>
            </a:r>
          </a:p>
        </p:txBody>
      </p:sp>
      <p:pic>
        <p:nvPicPr>
          <p:cNvPr id="3" name="Picture 2">
            <a:extLst>
              <a:ext uri="{FF2B5EF4-FFF2-40B4-BE49-F238E27FC236}">
                <a16:creationId xmlns:a16="http://schemas.microsoft.com/office/drawing/2014/main" id="{96C1FE9E-C97A-97FC-9A9A-03AC5C4C64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198" y="2014564"/>
            <a:ext cx="3394891" cy="3046988"/>
          </a:xfrm>
          <a:prstGeom prst="rect">
            <a:avLst/>
          </a:prstGeom>
        </p:spPr>
      </p:pic>
    </p:spTree>
    <p:extLst>
      <p:ext uri="{BB962C8B-B14F-4D97-AF65-F5344CB8AC3E}">
        <p14:creationId xmlns:p14="http://schemas.microsoft.com/office/powerpoint/2010/main" val="2939438423"/>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1991" y="674400"/>
            <a:ext cx="6633484" cy="5509200"/>
          </a:xfrm>
          <a:prstGeom prst="rect">
            <a:avLst/>
          </a:prstGeom>
          <a:noFill/>
        </p:spPr>
        <p:txBody>
          <a:bodyPr wrap="square" rtlCol="0">
            <a:spAutoFit/>
          </a:bodyPr>
          <a:lstStyle/>
          <a:p>
            <a:r>
              <a:rPr lang="ro-RO" sz="2200" b="1" i="0" u="none" strike="noStrike" baseline="0" dirty="0">
                <a:solidFill>
                  <a:schemeClr val="tx2"/>
                </a:solidFill>
                <a:latin typeface="Constantia" panose="02030602050306030303" pitchFamily="18" charset="0"/>
              </a:rPr>
              <a:t>Motive de rugăciune: </a:t>
            </a:r>
            <a:endParaRPr lang="ro-RO" sz="2200" b="0" i="0" u="none" strike="noStrike" baseline="0" dirty="0">
              <a:solidFill>
                <a:schemeClr val="tx2"/>
              </a:solidFill>
              <a:latin typeface="Constantia" panose="02030602050306030303" pitchFamily="18" charset="0"/>
            </a:endParaRPr>
          </a:p>
          <a:p>
            <a:pPr marL="457200" indent="-457200">
              <a:buFont typeface="+mj-lt"/>
              <a:buAutoNum type="arabicPeriod"/>
            </a:pPr>
            <a:r>
              <a:rPr lang="ro-RO" sz="2200" b="0" i="0" u="none" strike="noStrike" baseline="0" dirty="0">
                <a:solidFill>
                  <a:schemeClr val="tx2"/>
                </a:solidFill>
                <a:latin typeface="Constantia" panose="02030602050306030303" pitchFamily="18" charset="0"/>
              </a:rPr>
              <a:t>Domnul să Își întindă mâna ca să se facă vindecări, minuni şi semne în Numele lui Isus, în țara în care slujesc. </a:t>
            </a:r>
          </a:p>
          <a:p>
            <a:pPr marL="457200" indent="-457200">
              <a:buFont typeface="+mj-lt"/>
              <a:buAutoNum type="arabicPeriod"/>
            </a:pPr>
            <a:r>
              <a:rPr lang="ro-RO" sz="2200" b="0" i="0" u="none" strike="noStrike" baseline="0" dirty="0">
                <a:solidFill>
                  <a:schemeClr val="tx2"/>
                </a:solidFill>
                <a:latin typeface="Constantia" panose="02030602050306030303" pitchFamily="18" charset="0"/>
              </a:rPr>
              <a:t>Cei care au auzit Evanghelia să-L caute stăruitor pe Dumnezeu şi odată găsit, să fie gata să plătească prețul de a fi creștini într-un context musulman. </a:t>
            </a:r>
          </a:p>
          <a:p>
            <a:pPr marL="457200" indent="-457200">
              <a:buFont typeface="+mj-lt"/>
              <a:buAutoNum type="arabicPeriod"/>
            </a:pPr>
            <a:r>
              <a:rPr lang="ro-RO" sz="2200" b="0" i="0" u="none" strike="noStrike" baseline="0" dirty="0">
                <a:solidFill>
                  <a:schemeClr val="tx2"/>
                </a:solidFill>
                <a:latin typeface="Constantia" panose="02030602050306030303" pitchFamily="18" charset="0"/>
              </a:rPr>
              <a:t>Adaptare și creștere spirituală precum și viziune și eficiență în slujirea ca familie. </a:t>
            </a:r>
          </a:p>
          <a:p>
            <a:endParaRPr lang="ro-RO" sz="2200" dirty="0">
              <a:solidFill>
                <a:schemeClr val="tx2"/>
              </a:solidFill>
              <a:latin typeface="Constantia" panose="02030602050306030303" pitchFamily="18" charset="0"/>
            </a:endParaRPr>
          </a:p>
          <a:p>
            <a:pPr algn="l"/>
            <a:endParaRPr lang="ro-RO" sz="2200" b="0" i="0" u="none" strike="noStrike" baseline="0" dirty="0">
              <a:solidFill>
                <a:schemeClr val="tx2"/>
              </a:solidFill>
              <a:latin typeface="Constantia" panose="02030602050306030303" pitchFamily="18" charset="0"/>
            </a:endParaRPr>
          </a:p>
          <a:p>
            <a:pPr algn="just"/>
            <a:r>
              <a:rPr lang="ro-RO" sz="2200" b="1" i="0" u="none" strike="noStrike" baseline="0" dirty="0">
                <a:solidFill>
                  <a:schemeClr val="tx2"/>
                </a:solidFill>
                <a:latin typeface="Constantia" panose="02030602050306030303" pitchFamily="18" charset="0"/>
              </a:rPr>
              <a:t>Motto: </a:t>
            </a:r>
            <a:r>
              <a:rPr lang="ro-RO" sz="2200" b="0" i="0" u="none" strike="noStrike" baseline="0" dirty="0">
                <a:solidFill>
                  <a:schemeClr val="tx2"/>
                </a:solidFill>
                <a:latin typeface="Constantia" panose="02030602050306030303" pitchFamily="18" charset="0"/>
              </a:rPr>
              <a:t>Mă aștept şi nădăjduiesc cu tărie că nu voi fi dat de rușine cu nimic, ci că acum, ca totdeauna, Hristos va fi proslăvit cu îndrăzneală în trupul meu, fie prin viața mea, fie prin moartea mea. </a:t>
            </a:r>
            <a:r>
              <a:rPr lang="ro-RO" sz="2200" b="1" i="0" u="none" strike="noStrike" baseline="0" dirty="0">
                <a:solidFill>
                  <a:schemeClr val="tx2"/>
                </a:solidFill>
                <a:latin typeface="Constantia" panose="02030602050306030303" pitchFamily="18" charset="0"/>
              </a:rPr>
              <a:t>Filipeni 1:20 </a:t>
            </a:r>
            <a:endParaRPr lang="ro-RO" sz="2200" b="0" i="0" u="none" strike="noStrike" baseline="0" dirty="0">
              <a:solidFill>
                <a:schemeClr val="tx2"/>
              </a:solidFill>
              <a:latin typeface="Constantia" panose="02030602050306030303"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p:blipFill>
        <p:spPr>
          <a:xfrm>
            <a:off x="6748057" y="1046746"/>
            <a:ext cx="5443938" cy="4082136"/>
          </a:xfrm>
          <a:prstGeom prst="rect">
            <a:avLst/>
          </a:prstGeom>
        </p:spPr>
      </p:pic>
      <p:sp>
        <p:nvSpPr>
          <p:cNvPr id="6" name="TextBox 5"/>
          <p:cNvSpPr txBox="1"/>
          <p:nvPr/>
        </p:nvSpPr>
        <p:spPr>
          <a:xfrm>
            <a:off x="7869827" y="5260208"/>
            <a:ext cx="3200400" cy="507831"/>
          </a:xfrm>
          <a:prstGeom prst="rect">
            <a:avLst/>
          </a:prstGeom>
          <a:noFill/>
        </p:spPr>
        <p:txBody>
          <a:bodyPr wrap="square" rtlCol="0">
            <a:spAutoFit/>
          </a:bodyPr>
          <a:lstStyle/>
          <a:p>
            <a:pPr algn="ctr">
              <a:lnSpc>
                <a:spcPct val="90000"/>
              </a:lnSpc>
            </a:pPr>
            <a:r>
              <a:rPr lang="ro-RO" sz="3000" b="1" dirty="0">
                <a:latin typeface="Constantia" panose="02030602050306030303" pitchFamily="18" charset="0"/>
              </a:rPr>
              <a:t>Asia de Sud</a:t>
            </a:r>
            <a:endParaRPr lang="en-GB" sz="3000" b="1" dirty="0">
              <a:latin typeface="Constantia" panose="02030602050306030303" pitchFamily="18" charset="0"/>
            </a:endParaRPr>
          </a:p>
        </p:txBody>
      </p:sp>
    </p:spTree>
    <p:extLst>
      <p:ext uri="{BB962C8B-B14F-4D97-AF65-F5344CB8AC3E}">
        <p14:creationId xmlns:p14="http://schemas.microsoft.com/office/powerpoint/2010/main" val="711944254"/>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21645" y="739256"/>
            <a:ext cx="5537200" cy="1200329"/>
          </a:xfrm>
          <a:prstGeom prst="rect">
            <a:avLst/>
          </a:prstGeom>
          <a:noFill/>
        </p:spPr>
        <p:txBody>
          <a:bodyPr wrap="square" rtlCol="0">
            <a:spAutoFit/>
          </a:bodyPr>
          <a:lstStyle/>
          <a:p>
            <a:pPr algn="ctr">
              <a:lnSpc>
                <a:spcPct val="90000"/>
              </a:lnSpc>
            </a:pPr>
            <a:r>
              <a:rPr lang="en-GB" sz="4000" dirty="0">
                <a:solidFill>
                  <a:schemeClr val="tx2"/>
                </a:solidFill>
                <a:latin typeface="Constantia" panose="02030602050306030303" pitchFamily="18" charset="0"/>
              </a:rPr>
              <a:t>Proiectul Rom</a:t>
            </a:r>
            <a:r>
              <a:rPr lang="ro-RO" sz="4000" dirty="0">
                <a:solidFill>
                  <a:schemeClr val="tx2"/>
                </a:solidFill>
                <a:latin typeface="Constantia" panose="02030602050306030303" pitchFamily="18" charset="0"/>
              </a:rPr>
              <a:t>ânia 100%</a:t>
            </a:r>
          </a:p>
          <a:p>
            <a:pPr algn="ctr">
              <a:lnSpc>
                <a:spcPct val="90000"/>
              </a:lnSpc>
            </a:pPr>
            <a:r>
              <a:rPr lang="ro-RO" sz="4000" dirty="0">
                <a:solidFill>
                  <a:schemeClr val="tx2"/>
                </a:solidFill>
                <a:latin typeface="Script MT Bold" panose="03040602040607080904" pitchFamily="66" charset="0"/>
              </a:rPr>
              <a:t>Călimănești, Vâlcea</a:t>
            </a:r>
            <a:endParaRPr lang="en-GB" sz="4000" b="1" dirty="0">
              <a:solidFill>
                <a:schemeClr val="tx2"/>
              </a:solidFill>
              <a:latin typeface="Script MT Bold" panose="03040602040607080904" pitchFamily="66" charset="0"/>
            </a:endParaRPr>
          </a:p>
        </p:txBody>
      </p:sp>
      <p:sp>
        <p:nvSpPr>
          <p:cNvPr id="5" name="TextBox 4"/>
          <p:cNvSpPr txBox="1"/>
          <p:nvPr/>
        </p:nvSpPr>
        <p:spPr>
          <a:xfrm>
            <a:off x="1021645" y="2297921"/>
            <a:ext cx="10148710" cy="3970318"/>
          </a:xfrm>
          <a:prstGeom prst="rect">
            <a:avLst/>
          </a:prstGeom>
          <a:noFill/>
        </p:spPr>
        <p:txBody>
          <a:bodyPr wrap="square" rtlCol="0">
            <a:spAutoFit/>
          </a:bodyPr>
          <a:lstStyle/>
          <a:p>
            <a:r>
              <a:rPr lang="en-US" sz="2300" b="0" i="0" u="none" strike="noStrike" baseline="0" dirty="0">
                <a:solidFill>
                  <a:schemeClr val="tx2"/>
                </a:solidFill>
                <a:latin typeface="Constantia" panose="02030602050306030303" pitchFamily="18" charset="0"/>
              </a:rPr>
              <a:t>În </a:t>
            </a:r>
            <a:r>
              <a:rPr lang="en-US" sz="2300" b="1" i="0" u="none" strike="noStrike" baseline="0" dirty="0">
                <a:solidFill>
                  <a:schemeClr val="tx2"/>
                </a:solidFill>
                <a:latin typeface="Constantia" panose="02030602050306030303" pitchFamily="18" charset="0"/>
              </a:rPr>
              <a:t>CĂLIMĂNEȘTI </a:t>
            </a:r>
            <a:r>
              <a:rPr lang="en-US" sz="2300" b="0" i="0" u="none" strike="noStrike" baseline="0" dirty="0">
                <a:solidFill>
                  <a:schemeClr val="tx2"/>
                </a:solidFill>
                <a:latin typeface="Constantia" panose="02030602050306030303" pitchFamily="18" charset="0"/>
              </a:rPr>
              <a:t>s-a demarat un plan de replantare de biserică. Fiind un oraș turistic, procesul este anevoios, costurile sunt ridicate, iar o mare parte din populație e în tranzit. Nuță Doru și Iulia care au început lucrarea de plantare de biserică nu au mai putut continua lucrarea, dorința lor rămânând lucrarea de misiune externă. </a:t>
            </a:r>
            <a:endParaRPr lang="ro-RO" sz="2300" b="0" i="0" u="none" strike="noStrike" baseline="0" dirty="0">
              <a:solidFill>
                <a:schemeClr val="tx2"/>
              </a:solidFill>
              <a:latin typeface="Constantia" panose="02030602050306030303" pitchFamily="18" charset="0"/>
            </a:endParaRPr>
          </a:p>
          <a:p>
            <a:r>
              <a:rPr lang="en-US" sz="2300" dirty="0">
                <a:solidFill>
                  <a:schemeClr val="tx2"/>
                </a:solidFill>
                <a:latin typeface="Constantia" panose="02030602050306030303" pitchFamily="18" charset="0"/>
              </a:rPr>
              <a:t>Proiectul din localitatea Călimănești este continuat de Biserica Penticostală Vestea Bună din orașul Râmnicu Vâlcea. În Călimănești există un spațiu închiriat pentru biserică și cu ajutorul Bisericii Vestea Bună există continuitate în proiect. În prezent suntem în căutarea unei familii care să se mute în Călimănești și să se ocupe cu normă întreagă în plantarea de biserică. </a:t>
            </a:r>
          </a:p>
          <a:p>
            <a:endParaRPr lang="en-US" sz="2200" b="0" i="0" u="none" strike="noStrike" baseline="0" dirty="0">
              <a:solidFill>
                <a:schemeClr val="tx2"/>
              </a:solidFill>
              <a:latin typeface="Constantia" panose="02030602050306030303" pitchFamily="18" charset="0"/>
            </a:endParaRPr>
          </a:p>
        </p:txBody>
      </p:sp>
    </p:spTree>
    <p:extLst>
      <p:ext uri="{BB962C8B-B14F-4D97-AF65-F5344CB8AC3E}">
        <p14:creationId xmlns:p14="http://schemas.microsoft.com/office/powerpoint/2010/main" val="3306926445"/>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6667" y="519289"/>
            <a:ext cx="5566807" cy="1200329"/>
          </a:xfrm>
          <a:prstGeom prst="rect">
            <a:avLst/>
          </a:prstGeom>
          <a:noFill/>
        </p:spPr>
        <p:txBody>
          <a:bodyPr wrap="square" rtlCol="0">
            <a:spAutoFit/>
          </a:bodyPr>
          <a:lstStyle/>
          <a:p>
            <a:pPr algn="ctr">
              <a:lnSpc>
                <a:spcPct val="90000"/>
              </a:lnSpc>
            </a:pPr>
            <a:r>
              <a:rPr lang="en-GB" sz="4000" dirty="0">
                <a:solidFill>
                  <a:schemeClr val="tx2"/>
                </a:solidFill>
                <a:latin typeface="Constantia" panose="02030602050306030303" pitchFamily="18" charset="0"/>
              </a:rPr>
              <a:t>Proiectul Rom</a:t>
            </a:r>
            <a:r>
              <a:rPr lang="ro-RO" sz="4000" dirty="0">
                <a:solidFill>
                  <a:schemeClr val="tx2"/>
                </a:solidFill>
                <a:latin typeface="Constantia" panose="02030602050306030303" pitchFamily="18" charset="0"/>
              </a:rPr>
              <a:t>ânia 100%</a:t>
            </a:r>
          </a:p>
          <a:p>
            <a:pPr algn="ctr">
              <a:lnSpc>
                <a:spcPct val="90000"/>
              </a:lnSpc>
            </a:pPr>
            <a:r>
              <a:rPr lang="ro-RO" sz="4000" dirty="0">
                <a:solidFill>
                  <a:schemeClr val="tx2"/>
                </a:solidFill>
                <a:latin typeface="Script MT Bold" panose="03040602040607080904" pitchFamily="66" charset="0"/>
              </a:rPr>
              <a:t>Călimănești, Vâlcea</a:t>
            </a:r>
            <a:endParaRPr lang="en-GB" sz="4000" b="1" dirty="0">
              <a:solidFill>
                <a:schemeClr val="tx2"/>
              </a:solidFill>
              <a:latin typeface="Script MT Bold" panose="03040602040607080904" pitchFamily="66" charset="0"/>
            </a:endParaRPr>
          </a:p>
        </p:txBody>
      </p:sp>
      <p:sp>
        <p:nvSpPr>
          <p:cNvPr id="5" name="TextBox 4"/>
          <p:cNvSpPr txBox="1"/>
          <p:nvPr/>
        </p:nvSpPr>
        <p:spPr>
          <a:xfrm>
            <a:off x="846667" y="1561658"/>
            <a:ext cx="6268222" cy="4185761"/>
          </a:xfrm>
          <a:prstGeom prst="rect">
            <a:avLst/>
          </a:prstGeom>
          <a:noFill/>
        </p:spPr>
        <p:txBody>
          <a:bodyPr wrap="square" rtlCol="0">
            <a:spAutoFit/>
          </a:bodyPr>
          <a:lstStyle/>
          <a:p>
            <a:endParaRPr lang="ro-RO" sz="2500" b="1" i="0" u="none" strike="noStrike" baseline="0" dirty="0">
              <a:solidFill>
                <a:schemeClr val="tx2"/>
              </a:solidFill>
              <a:latin typeface="Constantia" panose="02030602050306030303" pitchFamily="18" charset="0"/>
            </a:endParaRPr>
          </a:p>
          <a:p>
            <a:r>
              <a:rPr lang="pt-BR" sz="2500" b="1" i="0" u="none" strike="noStrike" baseline="0" dirty="0">
                <a:solidFill>
                  <a:schemeClr val="tx2"/>
                </a:solidFill>
                <a:latin typeface="Constantia" panose="02030602050306030303" pitchFamily="18" charset="0"/>
              </a:rPr>
              <a:t>M</a:t>
            </a:r>
            <a:r>
              <a:rPr lang="ro-RO" sz="2500" b="1" i="0" u="none" strike="noStrike" baseline="0" dirty="0">
                <a:solidFill>
                  <a:schemeClr val="tx2"/>
                </a:solidFill>
                <a:latin typeface="Constantia" panose="02030602050306030303" pitchFamily="18" charset="0"/>
              </a:rPr>
              <a:t>otive de rugăciune</a:t>
            </a:r>
            <a:r>
              <a:rPr lang="pt-BR" sz="2500" b="1" i="0" u="none" strike="noStrike" baseline="0" dirty="0">
                <a:solidFill>
                  <a:schemeClr val="tx2"/>
                </a:solidFill>
                <a:latin typeface="Constantia" panose="02030602050306030303" pitchFamily="18" charset="0"/>
              </a:rPr>
              <a:t> : </a:t>
            </a:r>
            <a:endParaRPr lang="pt-BR" sz="2400" b="0" i="0" u="none" strike="noStrike" baseline="0" dirty="0">
              <a:solidFill>
                <a:schemeClr val="tx2"/>
              </a:solidFill>
              <a:latin typeface="Constantia" panose="02030602050306030303" pitchFamily="18" charset="0"/>
            </a:endParaRPr>
          </a:p>
          <a:p>
            <a:pPr marL="342900" indent="-342900">
              <a:buFont typeface="Arial" panose="020B0604020202020204" pitchFamily="34" charset="0"/>
              <a:buChar char="•"/>
            </a:pPr>
            <a:r>
              <a:rPr lang="en-US" sz="2400" b="0" i="0" u="none" strike="noStrike" baseline="0" dirty="0">
                <a:solidFill>
                  <a:schemeClr val="tx2"/>
                </a:solidFill>
                <a:latin typeface="Constantia" panose="02030602050306030303" pitchFamily="18" charset="0"/>
              </a:rPr>
              <a:t>Mutarea unei familii în Călimănești și acomodarea rapidă pentru a putea continua lucrarea. </a:t>
            </a:r>
          </a:p>
          <a:p>
            <a:pPr marL="342900" indent="-342900">
              <a:buFont typeface="Arial" panose="020B0604020202020204" pitchFamily="34" charset="0"/>
              <a:buChar char="•"/>
            </a:pPr>
            <a:r>
              <a:rPr lang="en-US" sz="2400" b="0" i="0" u="none" strike="noStrike" baseline="0" dirty="0">
                <a:solidFill>
                  <a:schemeClr val="tx2"/>
                </a:solidFill>
                <a:latin typeface="Constantia" panose="02030602050306030303" pitchFamily="18" charset="0"/>
              </a:rPr>
              <a:t>Domnul să trimită resursele necesare pentru proiectul de plantare. </a:t>
            </a:r>
          </a:p>
          <a:p>
            <a:pPr marL="342900" indent="-342900">
              <a:buFont typeface="Arial" panose="020B0604020202020204" pitchFamily="34" charset="0"/>
              <a:buChar char="•"/>
            </a:pPr>
            <a:r>
              <a:rPr lang="en-US" sz="2400" b="0" i="0" u="none" strike="noStrike" baseline="0" dirty="0">
                <a:solidFill>
                  <a:schemeClr val="tx2"/>
                </a:solidFill>
                <a:latin typeface="Constantia" panose="02030602050306030303" pitchFamily="18" charset="0"/>
              </a:rPr>
              <a:t>Înțelepciune în relaționarea cu credincioșii din oraș. </a:t>
            </a:r>
          </a:p>
          <a:p>
            <a:pPr marL="342900" indent="-342900">
              <a:buFont typeface="Arial" panose="020B0604020202020204" pitchFamily="34" charset="0"/>
              <a:buChar char="•"/>
            </a:pPr>
            <a:r>
              <a:rPr lang="it-IT" sz="2400" b="0" i="0" u="none" strike="noStrike" baseline="0" dirty="0">
                <a:solidFill>
                  <a:schemeClr val="tx2"/>
                </a:solidFill>
                <a:latin typeface="Constantia" panose="02030602050306030303" pitchFamily="18" charset="0"/>
              </a:rPr>
              <a:t>Mântuire pentru cei care ascultă Evanghelia.</a:t>
            </a:r>
          </a:p>
        </p:txBody>
      </p:sp>
      <p:pic>
        <p:nvPicPr>
          <p:cNvPr id="3" name="Picture 2">
            <a:extLst>
              <a:ext uri="{FF2B5EF4-FFF2-40B4-BE49-F238E27FC236}">
                <a16:creationId xmlns:a16="http://schemas.microsoft.com/office/drawing/2014/main" id="{72678B05-131B-D310-31E6-06A9E88D0B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4889" y="1792111"/>
            <a:ext cx="4365910" cy="3273778"/>
          </a:xfrm>
          <a:prstGeom prst="rect">
            <a:avLst/>
          </a:prstGeom>
        </p:spPr>
      </p:pic>
    </p:spTree>
    <p:extLst>
      <p:ext uri="{BB962C8B-B14F-4D97-AF65-F5344CB8AC3E}">
        <p14:creationId xmlns:p14="http://schemas.microsoft.com/office/powerpoint/2010/main" val="3866242573"/>
      </p:ext>
    </p:extLst>
  </p:cSld>
  <p:clrMapOvr>
    <a:masterClrMapping/>
  </p:clrMapOvr>
  <p:transition spd="slow">
    <p:push/>
  </p:transition>
</p:sld>
</file>

<file path=ppt/theme/theme1.xml><?xml version="1.0" encoding="utf-8"?>
<a:theme xmlns:a="http://schemas.openxmlformats.org/drawingml/2006/main" name="Theme1 Map">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Theme1 Map" id="{2ADCF2F8-6A83-4891-9E91-5FB008385290}" vid="{7185CB27-4925-4CB3-9723-8A89D4A6BC48}"/>
    </a:ext>
  </a:extLst>
</a:theme>
</file>

<file path=docProps/app.xml><?xml version="1.0" encoding="utf-8"?>
<Properties xmlns="http://schemas.openxmlformats.org/officeDocument/2006/extended-properties" xmlns:vt="http://schemas.openxmlformats.org/officeDocument/2006/docPropsVTypes">
  <Template>Theme1 Map</Template>
  <TotalTime>0</TotalTime>
  <Words>347</Words>
  <Application>Microsoft Office PowerPoint</Application>
  <PresentationFormat>Widescreen</PresentationFormat>
  <Paragraphs>29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Century Gothic</vt:lpstr>
      <vt:lpstr>Constantia</vt:lpstr>
      <vt:lpstr>Script MT Bold</vt:lpstr>
      <vt:lpstr>Theme1 Map</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APME</dc:creator>
  <cp:lastModifiedBy>Alina Catau</cp:lastModifiedBy>
  <cp:revision>41</cp:revision>
  <dcterms:created xsi:type="dcterms:W3CDTF">2019-05-08T05:40:17Z</dcterms:created>
  <dcterms:modified xsi:type="dcterms:W3CDTF">2023-01-19T09:22:33Z</dcterms:modified>
  <cp:contentStatus/>
</cp:coreProperties>
</file>