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 noEditPoints="1"/>
          </p:cNvSpPr>
          <p:nvPr/>
        </p:nvSpPr>
        <p:spPr bwMode="auto">
          <a:xfrm>
            <a:off x="-4764" y="285750"/>
            <a:ext cx="12193588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sz="180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930" y="1828800"/>
            <a:ext cx="9756141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931" y="5029200"/>
            <a:ext cx="7850644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68338489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22.02.2023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56453489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85800"/>
            <a:ext cx="213487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930" y="685800"/>
            <a:ext cx="7418070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22.02.2023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0769428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22.02.2023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66643432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931" y="3429001"/>
            <a:ext cx="9756141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466" y="685802"/>
            <a:ext cx="7855109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22.02.2023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99914194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600" y="1828800"/>
            <a:ext cx="4709961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110" y="1828800"/>
            <a:ext cx="4709961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22.02.2023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42763121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931" y="1828800"/>
            <a:ext cx="4710387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931" y="2743201"/>
            <a:ext cx="4710387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3685" y="1828800"/>
            <a:ext cx="4710387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3685" y="2743201"/>
            <a:ext cx="4710387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22.02.2023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72321090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22.02.2023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18341838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22.02.2023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29362892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518136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391" y="685800"/>
            <a:ext cx="3887212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342" y="685800"/>
            <a:ext cx="564026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391" y="4876800"/>
            <a:ext cx="3887212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22.02.2023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75375983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518136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391" y="685800"/>
            <a:ext cx="3887212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7341" y="685800"/>
            <a:ext cx="5640269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391" y="4876800"/>
            <a:ext cx="3887212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22.02.2023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44187167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931" y="274638"/>
            <a:ext cx="9756141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931" y="1828800"/>
            <a:ext cx="9756141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3936" y="6448427"/>
            <a:ext cx="1396623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DB0B3A2-85CD-4CC3-83DB-E635ED53EFC3}" type="datetimeFigureOut">
              <a:rPr lang="ro-RO" smtClean="0"/>
              <a:t>22.02.2023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9151" y="6448427"/>
            <a:ext cx="6639905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0772" y="6448427"/>
            <a:ext cx="114329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51264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4309" y="2138692"/>
            <a:ext cx="4211217" cy="28074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920041" y="515816"/>
            <a:ext cx="9285515" cy="110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o-RO" sz="3200" dirty="0">
                <a:solidFill>
                  <a:schemeClr val="tx2"/>
                </a:solidFill>
                <a:latin typeface="Constantia" panose="02030602050306030303" pitchFamily="18" charset="0"/>
              </a:rPr>
              <a:t>26 martie</a:t>
            </a:r>
            <a:endParaRPr lang="en-GB" sz="4000" b="1" dirty="0">
              <a:solidFill>
                <a:schemeClr val="tx2"/>
              </a:solidFill>
              <a:latin typeface="Constantia" panose="02030602050306030303" pitchFamily="18" charset="0"/>
            </a:endParaRPr>
          </a:p>
          <a:p>
            <a:pPr>
              <a:lnSpc>
                <a:spcPct val="90000"/>
              </a:lnSpc>
            </a:pPr>
            <a:r>
              <a:rPr lang="ro-RO" sz="4000" b="1" dirty="0" err="1">
                <a:solidFill>
                  <a:schemeClr val="tx2"/>
                </a:solidFill>
                <a:latin typeface="Constantia" panose="02030602050306030303" pitchFamily="18" charset="0"/>
              </a:rPr>
              <a:t>Mariam</a:t>
            </a:r>
            <a:r>
              <a:rPr lang="ro-RO" sz="4000" b="1" dirty="0">
                <a:solidFill>
                  <a:schemeClr val="tx2"/>
                </a:solidFill>
                <a:latin typeface="Constantia" panose="02030602050306030303" pitchFamily="18" charset="0"/>
              </a:rPr>
              <a:t>*</a:t>
            </a:r>
            <a:endParaRPr lang="en-GB" sz="4000" b="1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2799" y="1964229"/>
            <a:ext cx="56448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Slujește </a:t>
            </a:r>
            <a:r>
              <a:rPr lang="ro-RO" sz="24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într-o țară din Africa de Nord </a:t>
            </a:r>
          </a:p>
          <a:p>
            <a:r>
              <a:rPr lang="ro-RO" sz="2400" b="1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Trimisă de </a:t>
            </a:r>
            <a:r>
              <a:rPr lang="ro-RO" sz="24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Biserica </a:t>
            </a:r>
            <a:r>
              <a:rPr lang="ro-RO" sz="2400" b="0" i="1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Betel </a:t>
            </a:r>
            <a:r>
              <a:rPr lang="ro-RO" sz="24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din Constanța </a:t>
            </a:r>
          </a:p>
          <a:p>
            <a:r>
              <a:rPr lang="ro-RO" sz="2400" b="1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Începând din </a:t>
            </a:r>
            <a:r>
              <a:rPr lang="ro-RO" sz="24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2014 </a:t>
            </a:r>
          </a:p>
          <a:p>
            <a:r>
              <a:rPr lang="ro-RO" sz="2400" b="1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Se implică în: </a:t>
            </a:r>
            <a:endParaRPr lang="ro-RO" sz="2400" b="0" i="0" u="none" strike="noStrike" baseline="0" dirty="0">
              <a:solidFill>
                <a:schemeClr val="tx2"/>
              </a:solidFill>
              <a:latin typeface="Constantia" panose="020306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Vestirea Evangheliei femeilor și fetelor localnice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Ucenicizarea noilor credincioși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Mijlocire </a:t>
            </a:r>
          </a:p>
        </p:txBody>
      </p:sp>
      <p:sp>
        <p:nvSpPr>
          <p:cNvPr id="7" name="CasetăText 6">
            <a:extLst>
              <a:ext uri="{FF2B5EF4-FFF2-40B4-BE49-F238E27FC236}">
                <a16:creationId xmlns:a16="http://schemas.microsoft.com/office/drawing/2014/main" id="{0FD3AF68-93EB-4D19-AC3C-A06000612FD0}"/>
              </a:ext>
            </a:extLst>
          </p:cNvPr>
          <p:cNvSpPr txBox="1"/>
          <p:nvPr/>
        </p:nvSpPr>
        <p:spPr>
          <a:xfrm>
            <a:off x="984309" y="5086524"/>
            <a:ext cx="2080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o-RO" sz="2000" dirty="0">
                <a:solidFill>
                  <a:schemeClr val="tx2"/>
                </a:solidFill>
                <a:latin typeface="Constantia" panose="02030602050306030303" pitchFamily="18" charset="0"/>
              </a:rPr>
              <a:t>*pseudonim</a:t>
            </a:r>
          </a:p>
        </p:txBody>
      </p:sp>
    </p:spTree>
    <p:extLst>
      <p:ext uri="{BB962C8B-B14F-4D97-AF65-F5344CB8AC3E}">
        <p14:creationId xmlns:p14="http://schemas.microsoft.com/office/powerpoint/2010/main" val="2939438423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9769" y="982176"/>
            <a:ext cx="711309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  <a:latin typeface="Constantia" panose="02030602050306030303" pitchFamily="18" charset="0"/>
              </a:rPr>
              <a:t>Motive de </a:t>
            </a:r>
            <a:r>
              <a:rPr lang="en-GB" sz="2400" b="1" dirty="0" err="1">
                <a:solidFill>
                  <a:schemeClr val="tx2"/>
                </a:solidFill>
                <a:latin typeface="Constantia" panose="02030602050306030303" pitchFamily="18" charset="0"/>
              </a:rPr>
              <a:t>rugăciune</a:t>
            </a:r>
            <a:r>
              <a:rPr lang="en-GB" sz="2400" b="1" dirty="0">
                <a:solidFill>
                  <a:schemeClr val="tx2"/>
                </a:solidFill>
                <a:latin typeface="Constantia" panose="02030602050306030303" pitchFamily="18" charset="0"/>
              </a:rPr>
              <a:t>: </a:t>
            </a:r>
            <a:endParaRPr lang="en-GB" sz="2400" dirty="0">
              <a:solidFill>
                <a:schemeClr val="tx2"/>
              </a:solidFill>
              <a:latin typeface="Constantia" panose="020306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Binecuvântare și protecție asupra proiectelor desfășurate și asupra echipei.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Însoțirea Duhului Sfânt în toată activitatea de pe câmpul de misiune.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Înțelepciune și discernământ în discuțiile cu localnicii.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Domnul să se descopere localnicilor prin vise și vedenii.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Sămânța semănată să aducă rod însutit.</a:t>
            </a:r>
          </a:p>
          <a:p>
            <a:endParaRPr lang="ro-RO" sz="2400" dirty="0">
              <a:solidFill>
                <a:schemeClr val="tx2"/>
              </a:solidFill>
              <a:latin typeface="Constantia" panose="02030602050306030303" pitchFamily="18" charset="0"/>
            </a:endParaRPr>
          </a:p>
          <a:p>
            <a:r>
              <a:rPr lang="en-GB" sz="2400" b="1" dirty="0">
                <a:solidFill>
                  <a:schemeClr val="tx2"/>
                </a:solidFill>
                <a:latin typeface="Constantia" panose="02030602050306030303" pitchFamily="18" charset="0"/>
              </a:rPr>
              <a:t>Motto: </a:t>
            </a:r>
            <a:endParaRPr lang="ro-RO" sz="2400" b="0" i="0" u="none" strike="noStrike" baseline="0" dirty="0">
              <a:solidFill>
                <a:schemeClr val="tx2"/>
              </a:solidFill>
              <a:latin typeface="Constantia" panose="02030602050306030303" pitchFamily="18" charset="0"/>
            </a:endParaRPr>
          </a:p>
          <a:p>
            <a:r>
              <a:rPr lang="ro-RO" sz="24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„...voi zidi Biserica Mea, și porțile Locuinței morților nu o vor birui.” </a:t>
            </a:r>
            <a:r>
              <a:rPr lang="ro-RO" sz="2400" b="1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Matei 16:18b </a:t>
            </a:r>
            <a:endParaRPr lang="en-GB" sz="2400" b="1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5965" y="982176"/>
            <a:ext cx="5443939" cy="40821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89521" y="5260208"/>
            <a:ext cx="3200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o-RO" sz="3000" b="1" dirty="0">
                <a:solidFill>
                  <a:schemeClr val="tx2"/>
                </a:solidFill>
                <a:latin typeface="Constantia" panose="02030602050306030303" pitchFamily="18" charset="0"/>
              </a:rPr>
              <a:t>Africa de Nord</a:t>
            </a:r>
            <a:endParaRPr lang="en-GB" sz="3000" b="1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944254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639" y="484554"/>
            <a:ext cx="823272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3200" b="1" dirty="0">
                <a:solidFill>
                  <a:schemeClr val="tx2"/>
                </a:solidFill>
                <a:latin typeface="Constantia" panose="02030602050306030303" pitchFamily="18" charset="0"/>
              </a:rPr>
              <a:t>GRUPURI ETNICE NEEVANGHELIZATE</a:t>
            </a:r>
          </a:p>
          <a:p>
            <a:pPr algn="ctr">
              <a:lnSpc>
                <a:spcPct val="90000"/>
              </a:lnSpc>
            </a:pPr>
            <a:r>
              <a:rPr lang="en-GB" sz="4000" b="1" dirty="0" err="1">
                <a:solidFill>
                  <a:schemeClr val="tx2"/>
                </a:solidFill>
                <a:latin typeface="Script MT Bold" panose="03040602040607080904" pitchFamily="66" charset="0"/>
              </a:rPr>
              <a:t>Kazah</a:t>
            </a:r>
            <a:r>
              <a:rPr lang="en-GB" sz="4000" b="1" dirty="0">
                <a:solidFill>
                  <a:schemeClr val="tx2"/>
                </a:solidFill>
                <a:latin typeface="Script MT Bold" panose="03040602040607080904" pitchFamily="66" charset="0"/>
              </a:rPr>
              <a:t>, </a:t>
            </a:r>
            <a:r>
              <a:rPr lang="en-GB" sz="4000" b="1" dirty="0" err="1">
                <a:solidFill>
                  <a:schemeClr val="tx2"/>
                </a:solidFill>
                <a:latin typeface="Script MT Bold" panose="03040602040607080904" pitchFamily="66" charset="0"/>
              </a:rPr>
              <a:t>Kazahstan</a:t>
            </a:r>
            <a:endParaRPr lang="en-GB" sz="4000" b="1" dirty="0">
              <a:solidFill>
                <a:schemeClr val="tx2"/>
              </a:solidFill>
              <a:latin typeface="Script MT Bold" panose="030406020406070809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F83000-7193-5534-8732-892493591E70}"/>
              </a:ext>
            </a:extLst>
          </p:cNvPr>
          <p:cNvSpPr txBox="1"/>
          <p:nvPr/>
        </p:nvSpPr>
        <p:spPr>
          <a:xfrm>
            <a:off x="1260231" y="1708948"/>
            <a:ext cx="5054600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Constantia" panose="02030602050306030303" pitchFamily="18" charset="0"/>
              </a:rPr>
              <a:t>Limba:</a:t>
            </a:r>
            <a:r>
              <a:rPr lang="en-US" sz="220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onstantia" panose="02030602050306030303" pitchFamily="18" charset="0"/>
              </a:rPr>
              <a:t>kazahă</a:t>
            </a:r>
            <a:endParaRPr lang="en-US" sz="2200" dirty="0">
              <a:solidFill>
                <a:schemeClr val="tx2"/>
              </a:solidFill>
              <a:latin typeface="Constantia" panose="02030602050306030303" pitchFamily="18" charset="0"/>
            </a:endParaRPr>
          </a:p>
          <a:p>
            <a:r>
              <a:rPr lang="en-US" sz="2200" b="1" dirty="0">
                <a:solidFill>
                  <a:schemeClr val="tx2"/>
                </a:solidFill>
                <a:latin typeface="Constantia" panose="02030602050306030303" pitchFamily="18" charset="0"/>
              </a:rPr>
              <a:t>Populație:</a:t>
            </a:r>
            <a:r>
              <a:rPr lang="en-US" sz="2200" dirty="0">
                <a:solidFill>
                  <a:schemeClr val="tx2"/>
                </a:solidFill>
                <a:latin typeface="Constantia" panose="02030602050306030303" pitchFamily="18" charset="0"/>
              </a:rPr>
              <a:t> 12,7 milioane</a:t>
            </a:r>
          </a:p>
          <a:p>
            <a:r>
              <a:rPr lang="en-US" sz="2200" dirty="0">
                <a:solidFill>
                  <a:schemeClr val="tx2"/>
                </a:solidFill>
                <a:latin typeface="Constantia" panose="02030602050306030303" pitchFamily="18" charset="0"/>
              </a:rPr>
              <a:t>La nivel mondial: 17,7 milioane</a:t>
            </a:r>
          </a:p>
          <a:p>
            <a:r>
              <a:rPr lang="en-US" sz="2200" b="1" dirty="0">
                <a:solidFill>
                  <a:schemeClr val="tx2"/>
                </a:solidFill>
                <a:latin typeface="Constantia" panose="02030602050306030303" pitchFamily="18" charset="0"/>
              </a:rPr>
              <a:t>Biblia:</a:t>
            </a:r>
            <a:r>
              <a:rPr lang="en-US" sz="2200" dirty="0">
                <a:solidFill>
                  <a:schemeClr val="tx2"/>
                </a:solidFill>
                <a:latin typeface="Constantia" panose="02030602050306030303" pitchFamily="18" charset="0"/>
              </a:rPr>
              <a:t> tradusă complet</a:t>
            </a:r>
          </a:p>
          <a:p>
            <a:r>
              <a:rPr lang="en-US" sz="2200" b="1" dirty="0">
                <a:solidFill>
                  <a:schemeClr val="tx2"/>
                </a:solidFill>
                <a:latin typeface="Constantia" panose="02030602050306030303" pitchFamily="18" charset="0"/>
              </a:rPr>
              <a:t>Religia principală: </a:t>
            </a:r>
            <a:r>
              <a:rPr lang="en-US" sz="2200" dirty="0">
                <a:solidFill>
                  <a:schemeClr val="tx2"/>
                </a:solidFill>
                <a:latin typeface="Constantia" panose="02030602050306030303" pitchFamily="18" charset="0"/>
              </a:rPr>
              <a:t>islam</a:t>
            </a:r>
          </a:p>
          <a:p>
            <a:r>
              <a:rPr lang="en-US" sz="2200" b="1" dirty="0">
                <a:solidFill>
                  <a:schemeClr val="tx2"/>
                </a:solidFill>
                <a:latin typeface="Constantia" panose="02030602050306030303" pitchFamily="18" charset="0"/>
              </a:rPr>
              <a:t>Aderență creștină: </a:t>
            </a:r>
            <a:r>
              <a:rPr lang="en-US" sz="2200" dirty="0">
                <a:solidFill>
                  <a:schemeClr val="tx2"/>
                </a:solidFill>
                <a:latin typeface="Constantia" panose="02030602050306030303" pitchFamily="18" charset="0"/>
              </a:rPr>
              <a:t>0,1%</a:t>
            </a:r>
          </a:p>
          <a:p>
            <a:r>
              <a:rPr lang="en-US" sz="2200" b="1" dirty="0">
                <a:solidFill>
                  <a:schemeClr val="tx2"/>
                </a:solidFill>
                <a:latin typeface="Constantia" panose="02030602050306030303" pitchFamily="18" charset="0"/>
              </a:rPr>
              <a:t>Evanghelici:</a:t>
            </a:r>
            <a:r>
              <a:rPr lang="en-US" sz="2200" dirty="0">
                <a:solidFill>
                  <a:schemeClr val="tx2"/>
                </a:solidFill>
                <a:latin typeface="Constantia" panose="02030602050306030303" pitchFamily="18" charset="0"/>
              </a:rPr>
              <a:t> 0,07%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CD0555-9CA0-4808-96A7-8A9F64004C4D}"/>
              </a:ext>
            </a:extLst>
          </p:cNvPr>
          <p:cNvSpPr txBox="1"/>
          <p:nvPr/>
        </p:nvSpPr>
        <p:spPr>
          <a:xfrm>
            <a:off x="1260231" y="4324033"/>
            <a:ext cx="1022838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tx2"/>
                </a:solidFill>
                <a:latin typeface="Constantia" panose="02030602050306030303" pitchFamily="18" charset="0"/>
              </a:rPr>
              <a:t>De la </a:t>
            </a:r>
            <a:r>
              <a:rPr lang="en-US" sz="2200" dirty="0" err="1">
                <a:solidFill>
                  <a:schemeClr val="tx2"/>
                </a:solidFill>
                <a:latin typeface="Constantia" panose="02030602050306030303" pitchFamily="18" charset="0"/>
              </a:rPr>
              <a:t>căderea</a:t>
            </a:r>
            <a:r>
              <a:rPr lang="en-US" sz="2200" dirty="0">
                <a:solidFill>
                  <a:schemeClr val="tx2"/>
                </a:solidFill>
                <a:latin typeface="Constantia" panose="02030602050306030303" pitchFamily="18" charset="0"/>
              </a:rPr>
              <a:t> regimului </a:t>
            </a:r>
            <a:r>
              <a:rPr lang="en-US" sz="2200" dirty="0" err="1">
                <a:solidFill>
                  <a:schemeClr val="tx2"/>
                </a:solidFill>
                <a:latin typeface="Constantia" panose="02030602050306030303" pitchFamily="18" charset="0"/>
              </a:rPr>
              <a:t>comunist</a:t>
            </a:r>
            <a:r>
              <a:rPr lang="en-US" sz="2200" dirty="0">
                <a:solidFill>
                  <a:schemeClr val="tx2"/>
                </a:solidFill>
                <a:latin typeface="Constantia" panose="02030602050306030303" pitchFamily="18" charset="0"/>
              </a:rPr>
              <a:t> în</a:t>
            </a:r>
            <a:r>
              <a:rPr lang="ro-RO" sz="220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onstantia" panose="02030602050306030303" pitchFamily="18" charset="0"/>
              </a:rPr>
              <a:t>Kazahstan</a:t>
            </a:r>
            <a:r>
              <a:rPr lang="en-US" sz="2200" dirty="0">
                <a:solidFill>
                  <a:schemeClr val="tx2"/>
                </a:solidFill>
                <a:latin typeface="Constantia" panose="02030602050306030303" pitchFamily="18" charset="0"/>
              </a:rPr>
              <a:t>, </a:t>
            </a:r>
            <a:r>
              <a:rPr lang="en-US" sz="2200" dirty="0" err="1">
                <a:solidFill>
                  <a:schemeClr val="tx2"/>
                </a:solidFill>
                <a:latin typeface="Constantia" panose="02030602050306030303" pitchFamily="18" charset="0"/>
              </a:rPr>
              <a:t>kazahii</a:t>
            </a:r>
            <a:r>
              <a:rPr lang="en-US" sz="2200" dirty="0">
                <a:solidFill>
                  <a:schemeClr val="tx2"/>
                </a:solidFill>
                <a:latin typeface="Constantia" panose="02030602050306030303" pitchFamily="18" charset="0"/>
              </a:rPr>
              <a:t> sunt într-o </a:t>
            </a:r>
            <a:r>
              <a:rPr lang="en-US" sz="2200" dirty="0" err="1">
                <a:solidFill>
                  <a:schemeClr val="tx2"/>
                </a:solidFill>
                <a:latin typeface="Constantia" panose="02030602050306030303" pitchFamily="18" charset="0"/>
              </a:rPr>
              <a:t>continuă</a:t>
            </a:r>
            <a:endParaRPr lang="en-US" sz="2200" dirty="0">
              <a:solidFill>
                <a:schemeClr val="tx2"/>
              </a:solidFill>
              <a:latin typeface="Constantia" panose="02030602050306030303" pitchFamily="18" charset="0"/>
            </a:endParaRPr>
          </a:p>
          <a:p>
            <a:r>
              <a:rPr lang="en-US" sz="2200" dirty="0" err="1">
                <a:solidFill>
                  <a:schemeClr val="tx2"/>
                </a:solidFill>
                <a:latin typeface="Constantia" panose="02030602050306030303" pitchFamily="18" charset="0"/>
              </a:rPr>
              <a:t>căutare</a:t>
            </a:r>
            <a:r>
              <a:rPr lang="en-US" sz="2200" dirty="0">
                <a:solidFill>
                  <a:schemeClr val="tx2"/>
                </a:solidFill>
                <a:latin typeface="Constantia" panose="02030602050306030303" pitchFamily="18" charset="0"/>
              </a:rPr>
              <a:t> a </a:t>
            </a:r>
            <a:r>
              <a:rPr lang="en-US" sz="2200" dirty="0" err="1">
                <a:solidFill>
                  <a:schemeClr val="tx2"/>
                </a:solidFill>
                <a:latin typeface="Constantia" panose="02030602050306030303" pitchFamily="18" charset="0"/>
              </a:rPr>
              <a:t>propriei</a:t>
            </a:r>
            <a:r>
              <a:rPr lang="en-US" sz="220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onstantia" panose="02030602050306030303" pitchFamily="18" charset="0"/>
              </a:rPr>
              <a:t>identități</a:t>
            </a:r>
            <a:r>
              <a:rPr lang="en-US" sz="2200" dirty="0">
                <a:solidFill>
                  <a:schemeClr val="tx2"/>
                </a:solidFill>
                <a:latin typeface="Constantia" panose="02030602050306030303" pitchFamily="18" charset="0"/>
              </a:rPr>
              <a:t>. </a:t>
            </a:r>
            <a:r>
              <a:rPr lang="en-US" sz="2200" dirty="0" err="1">
                <a:solidFill>
                  <a:schemeClr val="tx2"/>
                </a:solidFill>
                <a:latin typeface="Constantia" panose="02030602050306030303" pitchFamily="18" charset="0"/>
              </a:rPr>
              <a:t>Kazahii</a:t>
            </a:r>
            <a:r>
              <a:rPr lang="en-US" sz="2200" dirty="0">
                <a:solidFill>
                  <a:schemeClr val="tx2"/>
                </a:solidFill>
                <a:latin typeface="Constantia" panose="02030602050306030303" pitchFamily="18" charset="0"/>
              </a:rPr>
              <a:t> au</a:t>
            </a:r>
            <a:r>
              <a:rPr lang="ro-RO" sz="220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onstantia" panose="02030602050306030303" pitchFamily="18" charset="0"/>
              </a:rPr>
              <a:t>îmbrățișat</a:t>
            </a:r>
            <a:r>
              <a:rPr lang="en-US" sz="220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onstantia" panose="02030602050306030303" pitchFamily="18" charset="0"/>
              </a:rPr>
              <a:t>islamul</a:t>
            </a:r>
            <a:r>
              <a:rPr lang="en-US" sz="2200" dirty="0">
                <a:solidFill>
                  <a:schemeClr val="tx2"/>
                </a:solidFill>
                <a:latin typeface="Constantia" panose="02030602050306030303" pitchFamily="18" charset="0"/>
              </a:rPr>
              <a:t> în </a:t>
            </a:r>
            <a:r>
              <a:rPr lang="en-US" sz="2200" dirty="0" err="1">
                <a:solidFill>
                  <a:schemeClr val="tx2"/>
                </a:solidFill>
                <a:latin typeface="Constantia" panose="02030602050306030303" pitchFamily="18" charset="0"/>
              </a:rPr>
              <a:t>secolul</a:t>
            </a:r>
            <a:r>
              <a:rPr lang="en-US" sz="2200" dirty="0">
                <a:solidFill>
                  <a:schemeClr val="tx2"/>
                </a:solidFill>
                <a:latin typeface="Constantia" panose="02030602050306030303" pitchFamily="18" charset="0"/>
              </a:rPr>
              <a:t> al 16-lea,</a:t>
            </a:r>
          </a:p>
          <a:p>
            <a:r>
              <a:rPr lang="en-US" sz="2200" dirty="0" err="1">
                <a:solidFill>
                  <a:schemeClr val="tx2"/>
                </a:solidFill>
                <a:latin typeface="Constantia" panose="02030602050306030303" pitchFamily="18" charset="0"/>
              </a:rPr>
              <a:t>schimbările</a:t>
            </a:r>
            <a:r>
              <a:rPr lang="en-US" sz="2200" dirty="0">
                <a:solidFill>
                  <a:schemeClr val="tx2"/>
                </a:solidFill>
                <a:latin typeface="Constantia" panose="02030602050306030303" pitchFamily="18" charset="0"/>
              </a:rPr>
              <a:t> și </a:t>
            </a:r>
            <a:r>
              <a:rPr lang="en-US" sz="2200" dirty="0" err="1">
                <a:solidFill>
                  <a:schemeClr val="tx2"/>
                </a:solidFill>
                <a:latin typeface="Constantia" panose="02030602050306030303" pitchFamily="18" charset="0"/>
              </a:rPr>
              <a:t>greutățile</a:t>
            </a:r>
            <a:r>
              <a:rPr lang="en-US" sz="2200" dirty="0">
                <a:solidFill>
                  <a:schemeClr val="tx2"/>
                </a:solidFill>
                <a:latin typeface="Constantia" panose="02030602050306030303" pitchFamily="18" charset="0"/>
              </a:rPr>
              <a:t> prin care au trecut</a:t>
            </a:r>
            <a:r>
              <a:rPr lang="ro-RO" sz="220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en-US" sz="2200" dirty="0">
                <a:solidFill>
                  <a:schemeClr val="tx2"/>
                </a:solidFill>
                <a:latin typeface="Constantia" panose="02030602050306030303" pitchFamily="18" charset="0"/>
              </a:rPr>
              <a:t>de-a </a:t>
            </a:r>
            <a:r>
              <a:rPr lang="en-US" sz="2200" dirty="0" err="1">
                <a:solidFill>
                  <a:schemeClr val="tx2"/>
                </a:solidFill>
                <a:latin typeface="Constantia" panose="02030602050306030303" pitchFamily="18" charset="0"/>
              </a:rPr>
              <a:t>lungul</a:t>
            </a:r>
            <a:r>
              <a:rPr lang="en-US" sz="220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onstantia" panose="02030602050306030303" pitchFamily="18" charset="0"/>
              </a:rPr>
              <a:t>timpului</a:t>
            </a:r>
            <a:r>
              <a:rPr lang="en-US" sz="2200" dirty="0">
                <a:solidFill>
                  <a:schemeClr val="tx2"/>
                </a:solidFill>
                <a:latin typeface="Constantia" panose="02030602050306030303" pitchFamily="18" charset="0"/>
              </a:rPr>
              <a:t> i-au </a:t>
            </a:r>
            <a:r>
              <a:rPr lang="en-US" sz="2200" dirty="0" err="1">
                <a:solidFill>
                  <a:schemeClr val="tx2"/>
                </a:solidFill>
                <a:latin typeface="Constantia" panose="02030602050306030303" pitchFamily="18" charset="0"/>
              </a:rPr>
              <a:t>făcut</a:t>
            </a:r>
            <a:r>
              <a:rPr lang="en-US" sz="2200" dirty="0">
                <a:solidFill>
                  <a:schemeClr val="tx2"/>
                </a:solidFill>
                <a:latin typeface="Constantia" panose="02030602050306030303" pitchFamily="18" charset="0"/>
              </a:rPr>
              <a:t> să se </a:t>
            </a:r>
            <a:r>
              <a:rPr lang="en-US" sz="2200" dirty="0" err="1">
                <a:solidFill>
                  <a:schemeClr val="tx2"/>
                </a:solidFill>
                <a:latin typeface="Constantia" panose="02030602050306030303" pitchFamily="18" charset="0"/>
              </a:rPr>
              <a:t>țină</a:t>
            </a:r>
            <a:r>
              <a:rPr lang="en-US" sz="2200" dirty="0">
                <a:solidFill>
                  <a:schemeClr val="tx2"/>
                </a:solidFill>
                <a:latin typeface="Constantia" panose="02030602050306030303" pitchFamily="18" charset="0"/>
              </a:rPr>
              <a:t> mai</a:t>
            </a:r>
            <a:r>
              <a:rPr lang="ro-RO" sz="220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onstantia" panose="02030602050306030303" pitchFamily="18" charset="0"/>
              </a:rPr>
              <a:t>strâns</a:t>
            </a:r>
            <a:r>
              <a:rPr lang="en-US" sz="2200" dirty="0">
                <a:solidFill>
                  <a:schemeClr val="tx2"/>
                </a:solidFill>
                <a:latin typeface="Constantia" panose="02030602050306030303" pitchFamily="18" charset="0"/>
              </a:rPr>
              <a:t> de credința </a:t>
            </a:r>
            <a:r>
              <a:rPr lang="en-US" sz="2200" dirty="0" err="1">
                <a:solidFill>
                  <a:schemeClr val="tx2"/>
                </a:solidFill>
                <a:latin typeface="Constantia" panose="02030602050306030303" pitchFamily="18" charset="0"/>
              </a:rPr>
              <a:t>musulmană</a:t>
            </a:r>
            <a:r>
              <a:rPr lang="en-US" sz="2200" dirty="0">
                <a:solidFill>
                  <a:schemeClr val="tx2"/>
                </a:solidFill>
                <a:latin typeface="Constantia" panose="02030602050306030303" pitchFamily="18" charset="0"/>
              </a:rPr>
              <a:t>, </a:t>
            </a:r>
            <a:r>
              <a:rPr lang="en-US" sz="2200" dirty="0" err="1">
                <a:solidFill>
                  <a:schemeClr val="tx2"/>
                </a:solidFill>
                <a:latin typeface="Constantia" panose="02030602050306030303" pitchFamily="18" charset="0"/>
              </a:rPr>
              <a:t>amestecată</a:t>
            </a:r>
            <a:r>
              <a:rPr lang="ro-RO" sz="220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en-US" sz="2200" dirty="0">
                <a:solidFill>
                  <a:schemeClr val="tx2"/>
                </a:solidFill>
                <a:latin typeface="Constantia" panose="02030602050306030303" pitchFamily="18" charset="0"/>
              </a:rPr>
              <a:t>cu </a:t>
            </a:r>
            <a:r>
              <a:rPr lang="en-US" sz="2200" dirty="0" err="1">
                <a:solidFill>
                  <a:schemeClr val="tx2"/>
                </a:solidFill>
                <a:latin typeface="Constantia" panose="02030602050306030303" pitchFamily="18" charset="0"/>
              </a:rPr>
              <a:t>practici</a:t>
            </a:r>
            <a:r>
              <a:rPr lang="en-US" sz="220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onstantia" panose="02030602050306030303" pitchFamily="18" charset="0"/>
              </a:rPr>
              <a:t>folclorice</a:t>
            </a:r>
            <a:r>
              <a:rPr lang="en-US" sz="2200" dirty="0">
                <a:solidFill>
                  <a:schemeClr val="tx2"/>
                </a:solidFill>
                <a:latin typeface="Constantia" panose="02030602050306030303" pitchFamily="18" charset="0"/>
              </a:rPr>
              <a:t> precum </a:t>
            </a:r>
            <a:r>
              <a:rPr lang="en-US" sz="2200" dirty="0" err="1">
                <a:solidFill>
                  <a:schemeClr val="tx2"/>
                </a:solidFill>
                <a:latin typeface="Constantia" panose="02030602050306030303" pitchFamily="18" charset="0"/>
              </a:rPr>
              <a:t>închinare</a:t>
            </a:r>
            <a:r>
              <a:rPr lang="ro-RO" sz="220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en-US" sz="2200" dirty="0">
                <a:solidFill>
                  <a:schemeClr val="tx2"/>
                </a:solidFill>
                <a:latin typeface="Constantia" panose="02030602050306030303" pitchFamily="18" charset="0"/>
              </a:rPr>
              <a:t>la </a:t>
            </a:r>
            <a:r>
              <a:rPr lang="en-US" sz="2200" dirty="0" err="1">
                <a:solidFill>
                  <a:schemeClr val="tx2"/>
                </a:solidFill>
                <a:latin typeface="Constantia" panose="02030602050306030303" pitchFamily="18" charset="0"/>
              </a:rPr>
              <a:t>spirite</a:t>
            </a:r>
            <a:r>
              <a:rPr lang="en-US" sz="2200" dirty="0">
                <a:solidFill>
                  <a:schemeClr val="tx2"/>
                </a:solidFill>
                <a:latin typeface="Constantia" panose="02030602050306030303" pitchFamily="18" charset="0"/>
              </a:rPr>
              <a:t> și </a:t>
            </a:r>
            <a:r>
              <a:rPr lang="en-US" sz="2200" dirty="0" err="1">
                <a:solidFill>
                  <a:schemeClr val="tx2"/>
                </a:solidFill>
                <a:latin typeface="Constantia" panose="02030602050306030303" pitchFamily="18" charset="0"/>
              </a:rPr>
              <a:t>sacrificii</a:t>
            </a:r>
            <a:r>
              <a:rPr lang="en-US" sz="220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onstantia" panose="02030602050306030303" pitchFamily="18" charset="0"/>
              </a:rPr>
              <a:t>aduse</a:t>
            </a:r>
            <a:r>
              <a:rPr lang="en-US" sz="220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onstantia" panose="02030602050306030303" pitchFamily="18" charset="0"/>
              </a:rPr>
              <a:t>strămoșilor</a:t>
            </a:r>
            <a:r>
              <a:rPr lang="ro-RO" sz="220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onstantia" panose="02030602050306030303" pitchFamily="18" charset="0"/>
              </a:rPr>
              <a:t>decedați</a:t>
            </a:r>
            <a:r>
              <a:rPr lang="en-US" sz="2200" dirty="0">
                <a:solidFill>
                  <a:schemeClr val="tx2"/>
                </a:solidFill>
                <a:latin typeface="Constantia" panose="02030602050306030303" pitchFamily="18" charset="0"/>
              </a:rPr>
              <a:t>. Există un </a:t>
            </a:r>
            <a:r>
              <a:rPr lang="en-US" sz="2200" dirty="0" err="1">
                <a:solidFill>
                  <a:schemeClr val="tx2"/>
                </a:solidFill>
                <a:latin typeface="Constantia" panose="02030602050306030303" pitchFamily="18" charset="0"/>
              </a:rPr>
              <a:t>număr</a:t>
            </a:r>
            <a:r>
              <a:rPr lang="en-US" sz="2200" dirty="0">
                <a:solidFill>
                  <a:schemeClr val="tx2"/>
                </a:solidFill>
                <a:latin typeface="Constantia" panose="02030602050306030303" pitchFamily="18" charset="0"/>
              </a:rPr>
              <a:t> mic de biserici</a:t>
            </a:r>
            <a:r>
              <a:rPr lang="ro-RO" sz="220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onstantia" panose="02030602050306030303" pitchFamily="18" charset="0"/>
              </a:rPr>
              <a:t>între</a:t>
            </a:r>
            <a:r>
              <a:rPr lang="en-US" sz="220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onstantia" panose="02030602050306030303" pitchFamily="18" charset="0"/>
              </a:rPr>
              <a:t>kazahi</a:t>
            </a:r>
            <a:r>
              <a:rPr lang="en-US" sz="220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onstantia" panose="02030602050306030303" pitchFamily="18" charset="0"/>
              </a:rPr>
              <a:t>raportat</a:t>
            </a:r>
            <a:r>
              <a:rPr lang="en-US" sz="2200" dirty="0">
                <a:solidFill>
                  <a:schemeClr val="tx2"/>
                </a:solidFill>
                <a:latin typeface="Constantia" panose="02030602050306030303" pitchFamily="18" charset="0"/>
              </a:rPr>
              <a:t> la </a:t>
            </a:r>
            <a:r>
              <a:rPr lang="en-US" sz="2200" dirty="0" err="1">
                <a:solidFill>
                  <a:schemeClr val="tx2"/>
                </a:solidFill>
                <a:latin typeface="Constantia" panose="02030602050306030303" pitchFamily="18" charset="0"/>
              </a:rPr>
              <a:t>populația</a:t>
            </a:r>
            <a:r>
              <a:rPr lang="en-US" sz="2200" dirty="0">
                <a:solidFill>
                  <a:schemeClr val="tx2"/>
                </a:solidFill>
                <a:latin typeface="Constantia" panose="02030602050306030303" pitchFamily="18" charset="0"/>
              </a:rPr>
              <a:t> totală.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6D6580-A38B-8B96-2651-BAB7988D1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523" y="1635180"/>
            <a:ext cx="3649662" cy="262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26445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054" y="445477"/>
            <a:ext cx="852189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3200" b="1" dirty="0">
                <a:solidFill>
                  <a:schemeClr val="tx2"/>
                </a:solidFill>
                <a:latin typeface="Constantia" panose="02030602050306030303" pitchFamily="18" charset="0"/>
              </a:rPr>
              <a:t>GRUPURI ETNICE NEEVANGHELIZATE</a:t>
            </a:r>
          </a:p>
          <a:p>
            <a:pPr algn="ctr">
              <a:lnSpc>
                <a:spcPct val="90000"/>
              </a:lnSpc>
            </a:pPr>
            <a:r>
              <a:rPr lang="en-GB" sz="4000" b="1" dirty="0" err="1">
                <a:solidFill>
                  <a:schemeClr val="tx2"/>
                </a:solidFill>
                <a:latin typeface="Script MT Bold" panose="03040602040607080904" pitchFamily="66" charset="0"/>
              </a:rPr>
              <a:t>Kazah</a:t>
            </a:r>
            <a:r>
              <a:rPr lang="en-GB" sz="4000" b="1" dirty="0">
                <a:solidFill>
                  <a:schemeClr val="tx2"/>
                </a:solidFill>
                <a:latin typeface="Script MT Bold" panose="03040602040607080904" pitchFamily="66" charset="0"/>
              </a:rPr>
              <a:t>, </a:t>
            </a:r>
            <a:r>
              <a:rPr lang="en-GB" sz="4000" b="1" dirty="0" err="1">
                <a:solidFill>
                  <a:schemeClr val="tx2"/>
                </a:solidFill>
                <a:latin typeface="Script MT Bold" panose="03040602040607080904" pitchFamily="66" charset="0"/>
              </a:rPr>
              <a:t>Kazahstan</a:t>
            </a:r>
            <a:endParaRPr lang="en-GB" sz="4000" b="1" dirty="0">
              <a:solidFill>
                <a:schemeClr val="tx2"/>
              </a:solidFill>
              <a:latin typeface="Script MT Bold" panose="030406020406070809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3929" y="2244737"/>
            <a:ext cx="5935549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500" b="1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Motive de rugăciune: </a:t>
            </a:r>
            <a:endParaRPr lang="ro-RO" sz="2500" b="0" i="0" u="none" strike="noStrike" baseline="0" dirty="0">
              <a:solidFill>
                <a:schemeClr val="tx2"/>
              </a:solidFill>
              <a:latin typeface="Constantia" panose="020306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3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Domnul să binecuvânteze creștinii</a:t>
            </a:r>
            <a:r>
              <a:rPr lang="ro-RO" sz="23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pt-BR" sz="23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kazahi și </a:t>
            </a:r>
            <a:r>
              <a:rPr lang="ro-RO" sz="23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să-i </a:t>
            </a:r>
            <a:r>
              <a:rPr lang="pt-BR" sz="23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împuternicească ca urmași</a:t>
            </a:r>
            <a:r>
              <a:rPr lang="ro-RO" sz="23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pt-BR" sz="23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ai lui Hristos.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3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E nevoie de traducere de materiale</a:t>
            </a:r>
            <a:r>
              <a:rPr lang="ro-RO" sz="23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pt-BR" sz="23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creștine pentru lideri și pastori în limba</a:t>
            </a:r>
            <a:r>
              <a:rPr lang="ro-RO" sz="23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pt-BR" sz="23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kazahă.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3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Dumnezeu să binecuvânteze lucrarea</a:t>
            </a:r>
            <a:r>
              <a:rPr lang="ro-RO" sz="23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pt-BR" sz="23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misionarilor APME între musulmanii din</a:t>
            </a:r>
            <a:r>
              <a:rPr lang="ro-RO" sz="23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pt-BR" sz="23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Kazahstan și să ridice mai mulți lucrători.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5CC7D9-E25E-FE78-CB31-5135A6F7C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1876" y="2557829"/>
            <a:ext cx="4048125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74213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Theme1 Map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heme1 Map" id="{2ADCF2F8-6A83-4891-9E91-5FB008385290}" vid="{7185CB27-4925-4CB3-9723-8A89D4A6BC4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 Map</Template>
  <TotalTime>0</TotalTime>
  <Words>276</Words>
  <Application>Microsoft Office PowerPoint</Application>
  <PresentationFormat>Widescreen</PresentationFormat>
  <Paragraphs>38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Century Gothic</vt:lpstr>
      <vt:lpstr>Constantia</vt:lpstr>
      <vt:lpstr>Script MT Bold</vt:lpstr>
      <vt:lpstr>Theme1 Map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APME</dc:creator>
  <cp:lastModifiedBy>Alina Catau</cp:lastModifiedBy>
  <cp:revision>30</cp:revision>
  <dcterms:created xsi:type="dcterms:W3CDTF">2019-05-08T05:40:17Z</dcterms:created>
  <dcterms:modified xsi:type="dcterms:W3CDTF">2023-02-22T10:24:48Z</dcterms:modified>
  <cp:contentStatus/>
</cp:coreProperties>
</file>