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>
            <a:spLocks noEditPoints="1"/>
          </p:cNvSpPr>
          <p:nvPr/>
        </p:nvSpPr>
        <p:spPr bwMode="auto">
          <a:xfrm>
            <a:off x="-4764" y="285750"/>
            <a:ext cx="12193588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sz="1800">
              <a:solidFill>
                <a:schemeClr val="l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930" y="1828800"/>
            <a:ext cx="9756141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931" y="5029200"/>
            <a:ext cx="7850644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768338489"/>
      </p:ext>
    </p:extLst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0B3A2-85CD-4CC3-83DB-E635ED53EFC3}" type="datetimeFigureOut">
              <a:rPr lang="ro-RO" smtClean="0"/>
              <a:t>13.04.2023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28A0-6128-48C2-8B9C-100D3FC5070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56453489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85800"/>
            <a:ext cx="2134871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930" y="685800"/>
            <a:ext cx="7418070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0B3A2-85CD-4CC3-83DB-E635ED53EFC3}" type="datetimeFigureOut">
              <a:rPr lang="ro-RO" smtClean="0"/>
              <a:t>13.04.2023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28A0-6128-48C2-8B9C-100D3FC5070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0769428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0B3A2-85CD-4CC3-83DB-E635ED53EFC3}" type="datetimeFigureOut">
              <a:rPr lang="ro-RO" smtClean="0"/>
              <a:t>13.04.2023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28A0-6128-48C2-8B9C-100D3FC5070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66643432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931" y="3429001"/>
            <a:ext cx="9756141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466" y="685802"/>
            <a:ext cx="7855109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0B3A2-85CD-4CC3-83DB-E635ED53EFC3}" type="datetimeFigureOut">
              <a:rPr lang="ro-RO" smtClean="0"/>
              <a:t>13.04.2023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28A0-6128-48C2-8B9C-100D3FC5070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99914194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600" y="1828800"/>
            <a:ext cx="4709961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4110" y="1828800"/>
            <a:ext cx="4709961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0B3A2-85CD-4CC3-83DB-E635ED53EFC3}" type="datetimeFigureOut">
              <a:rPr lang="ro-RO" smtClean="0"/>
              <a:t>13.04.2023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28A0-6128-48C2-8B9C-100D3FC5070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42763121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931" y="1828800"/>
            <a:ext cx="4710387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931" y="2743201"/>
            <a:ext cx="4710387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3685" y="1828800"/>
            <a:ext cx="4710387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3685" y="2743201"/>
            <a:ext cx="4710387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0B3A2-85CD-4CC3-83DB-E635ED53EFC3}" type="datetimeFigureOut">
              <a:rPr lang="ro-RO" smtClean="0"/>
              <a:t>13.04.2023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28A0-6128-48C2-8B9C-100D3FC5070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72321090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0B3A2-85CD-4CC3-83DB-E635ED53EFC3}" type="datetimeFigureOut">
              <a:rPr lang="ro-RO" smtClean="0"/>
              <a:t>13.04.2023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28A0-6128-48C2-8B9C-100D3FC5070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18341838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0B3A2-85CD-4CC3-83DB-E635ED53EFC3}" type="datetimeFigureOut">
              <a:rPr lang="ro-RO" smtClean="0"/>
              <a:t>13.04.2023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28A0-6128-48C2-8B9C-100D3FC5070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29362892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0"/>
            <a:ext cx="5181362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391" y="685800"/>
            <a:ext cx="3887212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7342" y="685800"/>
            <a:ext cx="5640269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391" y="4876800"/>
            <a:ext cx="3887212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0B3A2-85CD-4CC3-83DB-E635ED53EFC3}" type="datetimeFigureOut">
              <a:rPr lang="ro-RO" smtClean="0"/>
              <a:t>13.04.2023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28A0-6128-48C2-8B9C-100D3FC5070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75375983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0"/>
            <a:ext cx="5181362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391" y="685800"/>
            <a:ext cx="3887212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7341" y="685800"/>
            <a:ext cx="5640269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391" y="4876800"/>
            <a:ext cx="3887212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0B3A2-85CD-4CC3-83DB-E635ED53EFC3}" type="datetimeFigureOut">
              <a:rPr lang="ro-RO" smtClean="0"/>
              <a:t>13.04.2023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28A0-6128-48C2-8B9C-100D3FC5070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44187167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931" y="274638"/>
            <a:ext cx="9756141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931" y="1828800"/>
            <a:ext cx="9756141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3936" y="6448427"/>
            <a:ext cx="1396623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DB0B3A2-85CD-4CC3-83DB-E635ED53EFC3}" type="datetimeFigureOut">
              <a:rPr lang="ro-RO" smtClean="0"/>
              <a:t>13.04.2023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9151" y="6448427"/>
            <a:ext cx="6639905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30772" y="6448427"/>
            <a:ext cx="114329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E4528A0-6128-48C2-8B9C-100D3FC5070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51264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3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4970" y="304800"/>
            <a:ext cx="9285515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o-RO" sz="3200" dirty="0">
                <a:solidFill>
                  <a:schemeClr val="tx2"/>
                </a:solidFill>
                <a:latin typeface="Constantia" panose="02030602050306030303" pitchFamily="18" charset="0"/>
              </a:rPr>
              <a:t>07 mai</a:t>
            </a:r>
            <a:endParaRPr lang="en-GB" sz="4000" b="1" dirty="0">
              <a:solidFill>
                <a:schemeClr val="tx2"/>
              </a:solidFill>
              <a:latin typeface="Constantia" panose="02030602050306030303" pitchFamily="18" charset="0"/>
            </a:endParaRPr>
          </a:p>
          <a:p>
            <a:pPr>
              <a:lnSpc>
                <a:spcPct val="90000"/>
              </a:lnSpc>
            </a:pPr>
            <a:r>
              <a:rPr lang="ro-RO" sz="4000" b="1" dirty="0">
                <a:solidFill>
                  <a:schemeClr val="tx2"/>
                </a:solidFill>
                <a:latin typeface="Constantia" panose="02030602050306030303" pitchFamily="18" charset="0"/>
              </a:rPr>
              <a:t>Marius &amp; Rut</a:t>
            </a:r>
            <a:endParaRPr lang="en-GB" sz="4000" b="1" dirty="0">
              <a:solidFill>
                <a:schemeClr val="tx2"/>
              </a:solidFill>
              <a:latin typeface="Constantia" panose="0203060205030603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41784" y="1897117"/>
            <a:ext cx="681186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 b="1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Împreună cu copiii: </a:t>
            </a:r>
            <a:r>
              <a:rPr lang="ro-RO" sz="2400" b="0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Patrick, Elliot &amp; </a:t>
            </a:r>
            <a:r>
              <a:rPr lang="ro-RO" sz="2400" b="0" i="0" u="none" strike="noStrike" baseline="0" dirty="0" err="1">
                <a:solidFill>
                  <a:schemeClr val="tx2"/>
                </a:solidFill>
                <a:latin typeface="Constantia" panose="02030602050306030303" pitchFamily="18" charset="0"/>
              </a:rPr>
              <a:t>Christa</a:t>
            </a:r>
            <a:r>
              <a:rPr lang="ro-RO" sz="2400" b="0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</a:p>
          <a:p>
            <a:r>
              <a:rPr lang="ro-RO" sz="2400" b="1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Slujesc </a:t>
            </a:r>
            <a:r>
              <a:rPr lang="ro-RO" sz="2400" b="0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în Etiopia </a:t>
            </a:r>
          </a:p>
          <a:p>
            <a:r>
              <a:rPr lang="ro-RO" sz="2400" b="1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Trimiși de </a:t>
            </a:r>
            <a:r>
              <a:rPr lang="ro-RO" sz="2400" b="0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Biserica </a:t>
            </a:r>
            <a:r>
              <a:rPr lang="ro-RO" sz="2400" b="0" i="1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Philadelphia </a:t>
            </a:r>
            <a:r>
              <a:rPr lang="ro-RO" sz="2400" b="0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din </a:t>
            </a:r>
            <a:r>
              <a:rPr lang="ro-RO" sz="2400" b="0" i="0" u="none" strike="noStrike" baseline="0" dirty="0" err="1">
                <a:solidFill>
                  <a:schemeClr val="tx2"/>
                </a:solidFill>
                <a:latin typeface="Constantia" panose="02030602050306030303" pitchFamily="18" charset="0"/>
              </a:rPr>
              <a:t>Mansue</a:t>
            </a:r>
            <a:r>
              <a:rPr lang="ro-RO" sz="2400" b="0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, Italia </a:t>
            </a:r>
          </a:p>
          <a:p>
            <a:r>
              <a:rPr lang="ro-RO" sz="2400" b="1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Începând din </a:t>
            </a:r>
            <a:r>
              <a:rPr lang="ro-RO" sz="2400" b="0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2017 în Mongolia | din 2021 slujesc în Etiopia </a:t>
            </a:r>
          </a:p>
          <a:p>
            <a:r>
              <a:rPr lang="ro-RO" sz="2400" b="1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Se implică în: </a:t>
            </a:r>
            <a:endParaRPr lang="ro-RO" sz="2400" b="0" i="0" u="none" strike="noStrike" baseline="0" dirty="0">
              <a:solidFill>
                <a:schemeClr val="tx2"/>
              </a:solidFill>
              <a:latin typeface="Constantia" panose="0203060205030603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o-RO" sz="2400" b="0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Slujire în biserica locală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b="0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Deschiderea unei școli de misiune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b="0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Plantare de noi biserici în zone unde nu există o biserica evanghelică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4049C4A-6FFF-8ECC-3927-389AF9F7F6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970" y="2028825"/>
            <a:ext cx="3707615" cy="2946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438423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2659" y="1166842"/>
            <a:ext cx="66334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 b="1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Motive de rugăciune: </a:t>
            </a:r>
            <a:endParaRPr lang="ro-RO" sz="2400" b="0" i="0" u="none" strike="noStrike" baseline="0" dirty="0">
              <a:solidFill>
                <a:schemeClr val="tx2"/>
              </a:solidFill>
              <a:latin typeface="Constantia" panose="02030602050306030303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o-RO" sz="2400" b="0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Înțelepciune pentru învățarea limbii locale</a:t>
            </a:r>
          </a:p>
          <a:p>
            <a:pPr marL="457200" indent="-457200">
              <a:buFont typeface="+mj-lt"/>
              <a:buAutoNum type="arabicPeriod"/>
            </a:pPr>
            <a:r>
              <a:rPr lang="ro-RO" sz="2400" b="0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Înțelepciune și călăuzire la școala de misiune din </a:t>
            </a:r>
            <a:r>
              <a:rPr lang="ro-RO" sz="2400" b="0" i="0" u="none" strike="noStrike" baseline="0" dirty="0" err="1">
                <a:solidFill>
                  <a:schemeClr val="tx2"/>
                </a:solidFill>
                <a:latin typeface="Constantia" panose="02030602050306030303" pitchFamily="18" charset="0"/>
              </a:rPr>
              <a:t>Ziway</a:t>
            </a:r>
            <a:endParaRPr lang="ro-RO" sz="2400" b="0" i="0" u="none" strike="noStrike" baseline="0" dirty="0">
              <a:solidFill>
                <a:schemeClr val="tx2"/>
              </a:solidFill>
              <a:latin typeface="Constantia" panose="02030602050306030303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o-RO" sz="2400" b="0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Protecție și călăuzirea Duhului Sfânt în plantarea de noi biserici</a:t>
            </a:r>
          </a:p>
          <a:p>
            <a:endParaRPr lang="ro-RO" sz="2400" b="1" i="0" u="none" strike="noStrike" baseline="0" dirty="0">
              <a:solidFill>
                <a:schemeClr val="tx2"/>
              </a:solidFill>
              <a:latin typeface="Constantia" panose="02030602050306030303" pitchFamily="18" charset="0"/>
            </a:endParaRPr>
          </a:p>
          <a:p>
            <a:r>
              <a:rPr lang="ro-RO" sz="2400" b="1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Motto: </a:t>
            </a:r>
            <a:r>
              <a:rPr lang="ro-RO" sz="2400" b="0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Voi zice </a:t>
            </a:r>
            <a:r>
              <a:rPr lang="ro-RO" sz="2400" b="0" i="0" u="none" strike="noStrike" baseline="0" dirty="0" err="1">
                <a:solidFill>
                  <a:schemeClr val="tx2"/>
                </a:solidFill>
                <a:latin typeface="Constantia" panose="02030602050306030303" pitchFamily="18" charset="0"/>
              </a:rPr>
              <a:t>miazănopţii</a:t>
            </a:r>
            <a:r>
              <a:rPr lang="ro-RO" sz="2400" b="0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: ‘Dă încoace!’ </a:t>
            </a:r>
            <a:r>
              <a:rPr lang="ro-RO" sz="2400" b="0" i="0" u="none" strike="noStrike" baseline="0" dirty="0" err="1">
                <a:solidFill>
                  <a:schemeClr val="tx2"/>
                </a:solidFill>
                <a:latin typeface="Constantia" panose="02030602050306030303" pitchFamily="18" charset="0"/>
              </a:rPr>
              <a:t>şi</a:t>
            </a:r>
            <a:r>
              <a:rPr lang="ro-RO" sz="2400" b="0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o-RO" sz="2400" b="0" i="0" u="none" strike="noStrike" baseline="0" dirty="0" err="1">
                <a:solidFill>
                  <a:schemeClr val="tx2"/>
                </a:solidFill>
                <a:latin typeface="Constantia" panose="02030602050306030303" pitchFamily="18" charset="0"/>
              </a:rPr>
              <a:t>miazăzilei</a:t>
            </a:r>
            <a:r>
              <a:rPr lang="ro-RO" sz="2400" b="0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: ‘Nu opri, ci adu-Mi fiii din </a:t>
            </a:r>
            <a:r>
              <a:rPr lang="ro-RO" sz="2400" b="0" i="0" u="none" strike="noStrike" baseline="0" dirty="0" err="1">
                <a:solidFill>
                  <a:schemeClr val="tx2"/>
                </a:solidFill>
                <a:latin typeface="Constantia" panose="02030602050306030303" pitchFamily="18" charset="0"/>
              </a:rPr>
              <a:t>ţările</a:t>
            </a:r>
            <a:r>
              <a:rPr lang="ro-RO" sz="2400" b="0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 depărtate </a:t>
            </a:r>
            <a:r>
              <a:rPr lang="ro-RO" sz="2400" b="0" i="0" u="none" strike="noStrike" baseline="0" dirty="0" err="1">
                <a:solidFill>
                  <a:schemeClr val="tx2"/>
                </a:solidFill>
                <a:latin typeface="Constantia" panose="02030602050306030303" pitchFamily="18" charset="0"/>
              </a:rPr>
              <a:t>şi</a:t>
            </a:r>
            <a:r>
              <a:rPr lang="ro-RO" sz="2400" b="0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 fiicele de la marginea pământului. </a:t>
            </a:r>
            <a:r>
              <a:rPr lang="ro-RO" sz="2400" b="1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Isaia 43:6 </a:t>
            </a:r>
            <a:endParaRPr lang="it-IT" sz="2400" b="0" i="0" u="none" strike="noStrike" baseline="0" dirty="0">
              <a:solidFill>
                <a:schemeClr val="tx2"/>
              </a:solidFill>
              <a:latin typeface="Constantia" panose="02030602050306030303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48057" y="1046746"/>
            <a:ext cx="5443937" cy="40821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098868" y="5228947"/>
            <a:ext cx="32004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o-RO" sz="3000" b="1" dirty="0">
                <a:solidFill>
                  <a:schemeClr val="tx2"/>
                </a:solidFill>
                <a:latin typeface="Constantia" panose="02030602050306030303" pitchFamily="18" charset="0"/>
              </a:rPr>
              <a:t>Etiopia</a:t>
            </a:r>
            <a:endParaRPr lang="en-GB" sz="3000" b="1" dirty="0">
              <a:solidFill>
                <a:schemeClr val="tx2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944254"/>
      </p:ext>
    </p:extLst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9610" y="282133"/>
            <a:ext cx="10446430" cy="115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3200" b="1" dirty="0" err="1">
                <a:solidFill>
                  <a:schemeClr val="tx2"/>
                </a:solidFill>
                <a:latin typeface="Constantia" panose="02030602050306030303" pitchFamily="18" charset="0"/>
              </a:rPr>
              <a:t>Proiectul</a:t>
            </a:r>
            <a:r>
              <a:rPr lang="en-GB" sz="3200" b="1" dirty="0">
                <a:solidFill>
                  <a:schemeClr val="tx2"/>
                </a:solidFill>
                <a:latin typeface="Constantia" panose="02030602050306030303" pitchFamily="18" charset="0"/>
              </a:rPr>
              <a:t> Rom</a:t>
            </a:r>
            <a:r>
              <a:rPr lang="ro-RO" sz="3200" b="1" dirty="0">
                <a:solidFill>
                  <a:schemeClr val="tx2"/>
                </a:solidFill>
                <a:latin typeface="Constantia" panose="02030602050306030303" pitchFamily="18" charset="0"/>
              </a:rPr>
              <a:t>ânia 100%</a:t>
            </a:r>
            <a:endParaRPr lang="en-US" sz="1800" b="0" i="0" u="none" strike="noStrike" baseline="0" dirty="0">
              <a:solidFill>
                <a:schemeClr val="tx2"/>
              </a:solidFill>
              <a:latin typeface="Allura"/>
            </a:endParaRPr>
          </a:p>
          <a:p>
            <a:r>
              <a:rPr lang="en-US" sz="4000" b="1" i="0" u="none" strike="noStrike" baseline="0" dirty="0" err="1">
                <a:solidFill>
                  <a:schemeClr val="tx2"/>
                </a:solidFill>
                <a:latin typeface="Script MT Bold" panose="03040602040607080904" pitchFamily="66" charset="0"/>
              </a:rPr>
              <a:t>Târgu</a:t>
            </a:r>
            <a:r>
              <a:rPr lang="en-US" sz="4000" b="1" i="0" u="none" strike="noStrike" baseline="0" dirty="0">
                <a:solidFill>
                  <a:schemeClr val="tx2"/>
                </a:solidFill>
                <a:latin typeface="Script MT Bold" panose="03040602040607080904" pitchFamily="66" charset="0"/>
              </a:rPr>
              <a:t> </a:t>
            </a:r>
            <a:r>
              <a:rPr lang="en-US" sz="4000" b="1" i="0" u="none" strike="noStrike" baseline="0" dirty="0" err="1">
                <a:solidFill>
                  <a:schemeClr val="tx2"/>
                </a:solidFill>
                <a:latin typeface="Script MT Bold" panose="03040602040607080904" pitchFamily="66" charset="0"/>
              </a:rPr>
              <a:t>Cărbunești</a:t>
            </a:r>
            <a:r>
              <a:rPr lang="en-US" sz="4000" b="1" i="0" u="none" strike="noStrike" baseline="0" dirty="0">
                <a:solidFill>
                  <a:schemeClr val="tx2"/>
                </a:solidFill>
                <a:latin typeface="Script MT Bold" panose="03040602040607080904" pitchFamily="66" charset="0"/>
              </a:rPr>
              <a:t>, </a:t>
            </a:r>
            <a:r>
              <a:rPr lang="en-US" sz="4000" b="1" i="0" u="none" strike="noStrike" baseline="0" dirty="0" err="1">
                <a:solidFill>
                  <a:schemeClr val="tx2"/>
                </a:solidFill>
                <a:latin typeface="Script MT Bold" panose="03040602040607080904" pitchFamily="66" charset="0"/>
              </a:rPr>
              <a:t>Gorj</a:t>
            </a:r>
            <a:r>
              <a:rPr lang="en-US" sz="4000" b="1" i="0" u="none" strike="noStrike" baseline="0" dirty="0">
                <a:solidFill>
                  <a:schemeClr val="tx2"/>
                </a:solidFill>
                <a:latin typeface="Script MT Bold" panose="03040602040607080904" pitchFamily="66" charset="0"/>
              </a:rPr>
              <a:t> </a:t>
            </a:r>
            <a:endParaRPr lang="en-GB" sz="4000" b="1" dirty="0">
              <a:solidFill>
                <a:schemeClr val="tx2"/>
              </a:solidFill>
              <a:latin typeface="Script MT Bold" panose="030406020406070809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3599" y="1755158"/>
            <a:ext cx="7053277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300" b="1" i="1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FLORIAN DARIUS </a:t>
            </a:r>
            <a:r>
              <a:rPr lang="ro-RO" sz="2300" b="1" i="1" u="none" strike="noStrike" baseline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ro-RO" sz="2300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o-RO" sz="2300" b="1" i="1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DANIELA </a:t>
            </a:r>
            <a:r>
              <a:rPr lang="ro-RO" sz="2300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și copiii </a:t>
            </a:r>
            <a:r>
              <a:rPr lang="ro-RO" sz="2300" i="0" u="none" strike="noStrike" baseline="0" dirty="0" err="1">
                <a:solidFill>
                  <a:schemeClr val="tx2"/>
                </a:solidFill>
                <a:latin typeface="Constantia" panose="02030602050306030303" pitchFamily="18" charset="0"/>
              </a:rPr>
              <a:t>Sara</a:t>
            </a:r>
            <a:r>
              <a:rPr lang="ro-RO" sz="2300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, Bianca, </a:t>
            </a:r>
            <a:r>
              <a:rPr lang="ro-RO" sz="2300" i="0" u="none" strike="noStrike" baseline="0" dirty="0" err="1">
                <a:solidFill>
                  <a:schemeClr val="tx2"/>
                </a:solidFill>
                <a:latin typeface="Constantia" panose="02030602050306030303" pitchFamily="18" charset="0"/>
              </a:rPr>
              <a:t>Genoveva</a:t>
            </a:r>
            <a:r>
              <a:rPr lang="ro-RO" sz="2300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, Darius Jr. și Daniel. Sunt trimiși de către Biserica Penticostală </a:t>
            </a:r>
            <a:r>
              <a:rPr lang="ro-RO" sz="2300" i="0" u="none" strike="noStrike" baseline="0" dirty="0" err="1">
                <a:solidFill>
                  <a:schemeClr val="tx2"/>
                </a:solidFill>
                <a:latin typeface="Constantia" panose="02030602050306030303" pitchFamily="18" charset="0"/>
              </a:rPr>
              <a:t>Filadelfia</a:t>
            </a:r>
            <a:r>
              <a:rPr lang="ro-RO" sz="2300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 din Paris și lucrează cu dedicare pentru plantarea bisericii în orașul Târgu Cărbunești. Au un local de biserică închiriat și organizează</a:t>
            </a:r>
            <a:r>
              <a:rPr lang="ro-RO" sz="23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o-RO" sz="2300" i="0" u="none" strike="noStrike" baseline="0" dirty="0">
                <a:solidFill>
                  <a:schemeClr val="tx2"/>
                </a:solidFill>
                <a:latin typeface="Constantia" panose="02030602050306030303" pitchFamily="18" charset="0"/>
              </a:rPr>
              <a:t>slujbe regulate, dar și multe activități de evanghelizare.</a:t>
            </a:r>
            <a:endParaRPr lang="it-IT" sz="2300" i="0" u="none" strike="noStrike" baseline="0" dirty="0">
              <a:solidFill>
                <a:schemeClr val="tx2"/>
              </a:solidFill>
              <a:latin typeface="Constantia" panose="02030602050306030303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2965861-11A2-40B4-32C7-0119AF1C1F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85" y="1858191"/>
            <a:ext cx="3641970" cy="246690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54A673C-3E12-1E5B-06B8-001C9B1C09D1}"/>
              </a:ext>
            </a:extLst>
          </p:cNvPr>
          <p:cNvSpPr txBox="1"/>
          <p:nvPr/>
        </p:nvSpPr>
        <p:spPr>
          <a:xfrm>
            <a:off x="639610" y="4430906"/>
            <a:ext cx="10998091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o-RO" sz="2300" b="1" dirty="0">
                <a:solidFill>
                  <a:schemeClr val="tx2"/>
                </a:solidFill>
                <a:latin typeface="Constantia" panose="02030602050306030303" pitchFamily="18" charset="0"/>
              </a:rPr>
              <a:t>Motive de rugăciune:</a:t>
            </a:r>
            <a:endParaRPr lang="en-US" sz="2300" b="1" dirty="0">
              <a:solidFill>
                <a:schemeClr val="tx2"/>
              </a:solidFill>
              <a:latin typeface="Constantia" panose="0203060205030603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tx2"/>
                </a:solidFill>
                <a:latin typeface="Constantia" panose="02030602050306030303" pitchFamily="18" charset="0"/>
              </a:rPr>
              <a:t>Domnul să le dea înțelepciune,</a:t>
            </a:r>
            <a:r>
              <a:rPr lang="ro-RO" sz="23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Constantia" panose="02030602050306030303" pitchFamily="18" charset="0"/>
              </a:rPr>
              <a:t>pregătire</a:t>
            </a:r>
            <a:r>
              <a:rPr lang="en-US" sz="2300" dirty="0">
                <a:solidFill>
                  <a:schemeClr val="tx2"/>
                </a:solidFill>
                <a:latin typeface="Constantia" panose="02030602050306030303" pitchFamily="18" charset="0"/>
              </a:rPr>
              <a:t>, </a:t>
            </a:r>
            <a:r>
              <a:rPr lang="en-US" sz="2300" dirty="0" err="1">
                <a:solidFill>
                  <a:schemeClr val="tx2"/>
                </a:solidFill>
                <a:latin typeface="Constantia" panose="02030602050306030303" pitchFamily="18" charset="0"/>
              </a:rPr>
              <a:t>chibzuință</a:t>
            </a:r>
            <a:r>
              <a:rPr lang="en-US" sz="2300" dirty="0">
                <a:solidFill>
                  <a:schemeClr val="tx2"/>
                </a:solidFill>
                <a:latin typeface="Constantia" panose="02030602050306030303" pitchFamily="18" charset="0"/>
              </a:rPr>
              <a:t> în </a:t>
            </a:r>
            <a:r>
              <a:rPr lang="en-US" sz="2300" dirty="0" err="1">
                <a:solidFill>
                  <a:schemeClr val="tx2"/>
                </a:solidFill>
                <a:latin typeface="Constantia" panose="02030602050306030303" pitchFamily="18" charset="0"/>
              </a:rPr>
              <a:t>lucrare</a:t>
            </a:r>
            <a:r>
              <a:rPr lang="en-US" sz="2300" dirty="0">
                <a:solidFill>
                  <a:schemeClr val="tx2"/>
                </a:solidFill>
                <a:latin typeface="Constantia" panose="02030602050306030303" pitchFamily="18" charset="0"/>
              </a:rPr>
              <a:t> și</a:t>
            </a:r>
            <a:r>
              <a:rPr lang="ro-RO" sz="23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Constantia" panose="02030602050306030303" pitchFamily="18" charset="0"/>
              </a:rPr>
              <a:t>strategie</a:t>
            </a:r>
            <a:r>
              <a:rPr lang="ro-RO" sz="23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Constantia" panose="02030602050306030303" pitchFamily="18" charset="0"/>
              </a:rPr>
              <a:t>eficientă</a:t>
            </a:r>
            <a:r>
              <a:rPr lang="en-US" sz="2300" dirty="0">
                <a:solidFill>
                  <a:schemeClr val="tx2"/>
                </a:solidFill>
                <a:latin typeface="Constantia" panose="02030602050306030303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300" dirty="0" err="1">
                <a:solidFill>
                  <a:schemeClr val="tx2"/>
                </a:solidFill>
                <a:latin typeface="Constantia" panose="02030602050306030303" pitchFamily="18" charset="0"/>
              </a:rPr>
              <a:t>Manifestarea</a:t>
            </a:r>
            <a:r>
              <a:rPr lang="en-US" sz="23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Constantia" panose="02030602050306030303" pitchFamily="18" charset="0"/>
              </a:rPr>
              <a:t>darurilor</a:t>
            </a:r>
            <a:r>
              <a:rPr lang="en-US" sz="23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Constantia" panose="02030602050306030303" pitchFamily="18" charset="0"/>
              </a:rPr>
              <a:t>Duhului</a:t>
            </a:r>
            <a:r>
              <a:rPr lang="en-US" sz="23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Constantia" panose="02030602050306030303" pitchFamily="18" charset="0"/>
              </a:rPr>
              <a:t>Sfânt</a:t>
            </a:r>
            <a:r>
              <a:rPr lang="en-US" sz="2300" dirty="0">
                <a:solidFill>
                  <a:schemeClr val="tx2"/>
                </a:solidFill>
                <a:latin typeface="Constantia" panose="02030602050306030303" pitchFamily="18" charset="0"/>
              </a:rPr>
              <a:t> în</a:t>
            </a:r>
            <a:r>
              <a:rPr lang="ro-RO" sz="23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en-US" sz="2300" dirty="0">
                <a:solidFill>
                  <a:schemeClr val="tx2"/>
                </a:solidFill>
                <a:latin typeface="Constantia" panose="02030602050306030303" pitchFamily="18" charset="0"/>
              </a:rPr>
              <a:t>lucrarea de evanghelizare.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300" dirty="0" err="1">
                <a:solidFill>
                  <a:schemeClr val="tx2"/>
                </a:solidFill>
                <a:latin typeface="Constantia" panose="02030602050306030303" pitchFamily="18" charset="0"/>
              </a:rPr>
              <a:t>Rodire</a:t>
            </a:r>
            <a:r>
              <a:rPr lang="en-US" sz="2300" dirty="0">
                <a:solidFill>
                  <a:schemeClr val="tx2"/>
                </a:solidFill>
                <a:latin typeface="Constantia" panose="02030602050306030303" pitchFamily="18" charset="0"/>
              </a:rPr>
              <a:t> în lucrarea </a:t>
            </a:r>
            <a:r>
              <a:rPr lang="en-US" sz="2300" dirty="0" err="1">
                <a:solidFill>
                  <a:schemeClr val="tx2"/>
                </a:solidFill>
                <a:latin typeface="Constantia" panose="02030602050306030303" pitchFamily="18" charset="0"/>
              </a:rPr>
              <a:t>începută</a:t>
            </a:r>
            <a:r>
              <a:rPr lang="en-US" sz="2300" dirty="0">
                <a:solidFill>
                  <a:schemeClr val="tx2"/>
                </a:solidFill>
                <a:latin typeface="Constantia" panose="02030602050306030303" pitchFamily="18" charset="0"/>
              </a:rPr>
              <a:t>, Dumnezeu</a:t>
            </a:r>
            <a:r>
              <a:rPr lang="ro-RO" sz="23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en-US" sz="2300" dirty="0">
                <a:solidFill>
                  <a:schemeClr val="tx2"/>
                </a:solidFill>
                <a:latin typeface="Constantia" panose="02030602050306030303" pitchFamily="18" charset="0"/>
              </a:rPr>
              <a:t>să </a:t>
            </a:r>
            <a:r>
              <a:rPr lang="en-US" sz="2300" dirty="0" err="1">
                <a:solidFill>
                  <a:schemeClr val="tx2"/>
                </a:solidFill>
                <a:latin typeface="Constantia" panose="02030602050306030303" pitchFamily="18" charset="0"/>
              </a:rPr>
              <a:t>lucreze</a:t>
            </a:r>
            <a:r>
              <a:rPr lang="en-US" sz="2300" dirty="0">
                <a:solidFill>
                  <a:schemeClr val="tx2"/>
                </a:solidFill>
                <a:latin typeface="Constantia" panose="02030602050306030303" pitchFamily="18" charset="0"/>
              </a:rPr>
              <a:t> la inimile celor care au </a:t>
            </a:r>
            <a:r>
              <a:rPr lang="en-US" sz="2300" dirty="0" err="1">
                <a:solidFill>
                  <a:schemeClr val="tx2"/>
                </a:solidFill>
                <a:latin typeface="Constantia" panose="02030602050306030303" pitchFamily="18" charset="0"/>
              </a:rPr>
              <a:t>auzit</a:t>
            </a:r>
            <a:r>
              <a:rPr lang="ro-RO" sz="23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Constantia" panose="02030602050306030303" pitchFamily="18" charset="0"/>
              </a:rPr>
              <a:t>deja</a:t>
            </a:r>
            <a:r>
              <a:rPr lang="en-US" sz="23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Constantia" panose="02030602050306030303" pitchFamily="18" charset="0"/>
              </a:rPr>
              <a:t>Evanghelia</a:t>
            </a:r>
            <a:r>
              <a:rPr lang="en-US" sz="2300" dirty="0">
                <a:solidFill>
                  <a:schemeClr val="tx2"/>
                </a:solidFill>
                <a:latin typeface="Constantia" panose="0203060205030603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6926445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heme1 Map" id="{2ADCF2F8-6A83-4891-9E91-5FB008385290}" vid="{7185CB27-4925-4CB3-9723-8A89D4A6BC4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 Map</Template>
  <TotalTime>0</TotalTime>
  <Words>233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Allura</vt:lpstr>
      <vt:lpstr>Arial</vt:lpstr>
      <vt:lpstr>Century Gothic</vt:lpstr>
      <vt:lpstr>Constantia</vt:lpstr>
      <vt:lpstr>Script MT Bold</vt:lpstr>
      <vt:lpstr>Times New Roman</vt:lpstr>
      <vt:lpstr>Theme1 Map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APME</dc:creator>
  <cp:lastModifiedBy>Alina Catau</cp:lastModifiedBy>
  <cp:revision>44</cp:revision>
  <dcterms:created xsi:type="dcterms:W3CDTF">2019-05-08T05:40:17Z</dcterms:created>
  <dcterms:modified xsi:type="dcterms:W3CDTF">2023-04-13T07:48:02Z</dcterms:modified>
  <cp:contentStatus/>
</cp:coreProperties>
</file>