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13.04.2023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>
                <a:solidFill>
                  <a:schemeClr val="tx2"/>
                </a:solidFill>
                <a:latin typeface="Constantia" panose="02030602050306030303" pitchFamily="18" charset="0"/>
              </a:rPr>
              <a:t>14 mai</a:t>
            </a:r>
            <a:endParaRPr lang="en-GB" sz="40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dirty="0">
                <a:solidFill>
                  <a:schemeClr val="tx2"/>
                </a:solidFill>
                <a:latin typeface="Constantia" panose="02030602050306030303" pitchFamily="18" charset="0"/>
              </a:rPr>
              <a:t>Tiberiu &amp; Crina</a:t>
            </a:r>
            <a:endParaRPr lang="en-GB" sz="4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2871" y="1922222"/>
            <a:ext cx="68118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Slujesc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într-o țară din Asia de Sud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Trimiși de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Biserica </a:t>
            </a:r>
            <a:r>
              <a:rPr lang="ro-RO" sz="2400" b="0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Filadelfia</a:t>
            </a:r>
            <a:r>
              <a:rPr lang="ro-RO" sz="2400" b="0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Suceava și Biserica Penticostală </a:t>
            </a:r>
            <a:r>
              <a:rPr lang="ro-RO" sz="2400" b="0" i="1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Betesda</a:t>
            </a:r>
            <a:r>
              <a:rPr lang="ro-RO" sz="2400" b="0" i="1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Dumbrăveni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Începând din 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2017 Tiberiu | 2022 ca familie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Se implică în: </a:t>
            </a:r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Evanghelizare și ucenicizare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Studiu biblic cu tinerii din biserică și cei interesați de Adevăr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Lucrarea cu studenții din campusurile universitare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31F5C-73F3-8799-979A-50C971AC9E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45" y="2045494"/>
            <a:ext cx="4261070" cy="27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460" y="982176"/>
            <a:ext cx="76410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Motive de rugăciune: </a:t>
            </a:r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Plinătatea și ungerea Duhului Sfânt în trăire și slujire. 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Pentru acomodare în noua locație de slujire.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Călăuzire spre oamenii în care să învestim.</a:t>
            </a:r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Mai mulți lucrători pentru secerișul din Asia de Sud. </a:t>
            </a:r>
          </a:p>
          <a:p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Motto: </a:t>
            </a:r>
          </a:p>
          <a:p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Dar eu nu țin numaidecât la </a:t>
            </a:r>
            <a:r>
              <a:rPr lang="ro-RO" sz="2400" b="0" i="0" u="none" strike="noStrike" baseline="0" dirty="0" err="1">
                <a:solidFill>
                  <a:schemeClr val="tx2"/>
                </a:solidFill>
                <a:latin typeface="Constantia" panose="02030602050306030303" pitchFamily="18" charset="0"/>
              </a:rPr>
              <a:t>viaţa</a:t>
            </a:r>
            <a:r>
              <a:rPr lang="ro-RO" sz="2400" b="0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 mea, ca și cum mi-ar fi scumpă, ci vreau numai să-mi sfârșesc cu bucurie calea și slujba pe care am primit-o de la Domnul Isus, ca să vestesc Evanghelia harului lui Dumnezeu. </a:t>
            </a:r>
          </a:p>
          <a:p>
            <a:r>
              <a:rPr lang="ro-RO" sz="2400" b="1" i="0" u="none" strike="noStrike" baseline="0" dirty="0">
                <a:solidFill>
                  <a:schemeClr val="tx2"/>
                </a:solidFill>
                <a:latin typeface="Constantia" panose="02030602050306030303" pitchFamily="18" charset="0"/>
              </a:rPr>
              <a:t>Faptele Apostolilor 20:24 </a:t>
            </a:r>
            <a:endParaRPr lang="ro-RO" sz="2400" b="0" i="0" u="none" strike="noStrike" baseline="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5258" y="1652587"/>
            <a:ext cx="3892492" cy="29187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31889" y="4767827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000" b="1" dirty="0">
                <a:solidFill>
                  <a:schemeClr val="tx2"/>
                </a:solidFill>
                <a:latin typeface="Constantia" panose="02030602050306030303" pitchFamily="18" charset="0"/>
              </a:rPr>
              <a:t>Asia de Sud</a:t>
            </a:r>
            <a:endParaRPr lang="en-GB" sz="3000" b="1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0926" y="608722"/>
            <a:ext cx="527435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200" b="1" dirty="0">
                <a:solidFill>
                  <a:schemeClr val="tx2"/>
                </a:solidFill>
                <a:latin typeface="Constantia" panose="02030602050306030303" pitchFamily="18" charset="0"/>
              </a:rPr>
              <a:t>BISERICA PERSECUTATĂ</a:t>
            </a:r>
          </a:p>
          <a:p>
            <a:pPr algn="ctr">
              <a:lnSpc>
                <a:spcPct val="90000"/>
              </a:lnSpc>
            </a:pPr>
            <a:r>
              <a:rPr lang="ro-RO" sz="4000" b="1" dirty="0">
                <a:solidFill>
                  <a:schemeClr val="tx2"/>
                </a:solidFill>
                <a:latin typeface="Script MT Bold" panose="03040602040607080904" pitchFamily="66" charset="0"/>
              </a:rPr>
              <a:t>Yemen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81299-75D9-C02E-9BB2-8CA171BB0851}"/>
              </a:ext>
            </a:extLst>
          </p:cNvPr>
          <p:cNvSpPr txBox="1"/>
          <p:nvPr/>
        </p:nvSpPr>
        <p:spPr>
          <a:xfrm>
            <a:off x="1061946" y="2400627"/>
            <a:ext cx="605005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Constantia" panose="02030602050306030303" pitchFamily="18" charset="0"/>
              </a:rPr>
              <a:t>Populația totală: </a:t>
            </a:r>
            <a:r>
              <a:rPr lang="en-US" sz="2600" dirty="0">
                <a:solidFill>
                  <a:schemeClr val="tx2"/>
                </a:solidFill>
                <a:latin typeface="Constantia" panose="02030602050306030303" pitchFamily="18" charset="0"/>
              </a:rPr>
              <a:t>30.911.000</a:t>
            </a:r>
          </a:p>
          <a:p>
            <a:r>
              <a:rPr lang="en-US" sz="2600" b="1" dirty="0">
                <a:solidFill>
                  <a:schemeClr val="tx2"/>
                </a:solidFill>
                <a:latin typeface="Constantia" panose="02030602050306030303" pitchFamily="18" charset="0"/>
              </a:rPr>
              <a:t>Populația creștină: </a:t>
            </a:r>
            <a:r>
              <a:rPr lang="en-US" sz="2600" dirty="0">
                <a:solidFill>
                  <a:schemeClr val="tx2"/>
                </a:solidFill>
                <a:latin typeface="Constantia" panose="02030602050306030303" pitchFamily="18" charset="0"/>
              </a:rPr>
              <a:t>câteva mii (estimat)</a:t>
            </a:r>
          </a:p>
          <a:p>
            <a:r>
              <a:rPr lang="en-US" sz="2600" b="1" dirty="0">
                <a:solidFill>
                  <a:schemeClr val="tx2"/>
                </a:solidFill>
                <a:latin typeface="Constantia" panose="02030602050306030303" pitchFamily="18" charset="0"/>
              </a:rPr>
              <a:t>Religia principală: </a:t>
            </a:r>
            <a:r>
              <a:rPr lang="en-US" sz="2600" dirty="0">
                <a:solidFill>
                  <a:schemeClr val="tx2"/>
                </a:solidFill>
                <a:latin typeface="Constantia" panose="02030602050306030303" pitchFamily="18" charset="0"/>
              </a:rPr>
              <a:t>islam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5C60E-90A7-1550-9F93-C3936EBB1DE4}"/>
              </a:ext>
            </a:extLst>
          </p:cNvPr>
          <p:cNvSpPr txBox="1"/>
          <p:nvPr/>
        </p:nvSpPr>
        <p:spPr>
          <a:xfrm>
            <a:off x="1061946" y="4052895"/>
            <a:ext cx="103875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Persecuția extremă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împotriva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creștinilor din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Yemen de ani de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zile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, cât și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războiul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civil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care a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devastat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țara de mai bine de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șapte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ani, a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dus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la un salt de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două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locuri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în World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Watch List 2022.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Presiunea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care se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pune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pe cei care se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convertesc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de la islam la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creștinism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este la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cel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mai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înalt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nivel, în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orice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aspect al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vieții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79C58-FE85-1458-192E-0F8EBCD05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5" y="2142670"/>
            <a:ext cx="3368430" cy="18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270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0926" y="608722"/>
            <a:ext cx="527435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3200" b="1" dirty="0">
                <a:solidFill>
                  <a:schemeClr val="tx2"/>
                </a:solidFill>
                <a:latin typeface="Constantia" panose="02030602050306030303" pitchFamily="18" charset="0"/>
              </a:rPr>
              <a:t>BISERICA PERSECUTATĂ</a:t>
            </a:r>
          </a:p>
          <a:p>
            <a:pPr algn="ctr">
              <a:lnSpc>
                <a:spcPct val="90000"/>
              </a:lnSpc>
            </a:pPr>
            <a:r>
              <a:rPr lang="ro-RO" sz="4000" b="1" dirty="0">
                <a:solidFill>
                  <a:schemeClr val="tx2"/>
                </a:solidFill>
                <a:latin typeface="Script MT Bold" panose="03040602040607080904" pitchFamily="66" charset="0"/>
              </a:rPr>
              <a:t>Yemen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81299-75D9-C02E-9BB2-8CA171BB0851}"/>
              </a:ext>
            </a:extLst>
          </p:cNvPr>
          <p:cNvSpPr txBox="1"/>
          <p:nvPr/>
        </p:nvSpPr>
        <p:spPr>
          <a:xfrm>
            <a:off x="902204" y="2244320"/>
            <a:ext cx="64989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M</a:t>
            </a:r>
            <a:r>
              <a:rPr lang="ro-RO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otive de rugăciune</a:t>
            </a:r>
            <a:r>
              <a:rPr lang="en-US" sz="2400" b="1" dirty="0">
                <a:solidFill>
                  <a:schemeClr val="tx2"/>
                </a:solidFill>
                <a:latin typeface="Constantia" panose="02030602050306030303" pitchFamily="18" charset="0"/>
              </a:rPr>
              <a:t>:</a:t>
            </a:r>
            <a:endParaRPr lang="ro-RO" sz="2400" b="1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endParaRPr lang="ro-RO" sz="24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Domnul să aducă pace,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stabilitate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și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libertate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religioasă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și să-i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întărească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pe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creștini, care sunt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deseori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persecutați</a:t>
            </a:r>
            <a:endParaRPr lang="en-US" sz="2400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5C60E-90A7-1550-9F93-C3936EBB1DE4}"/>
              </a:ext>
            </a:extLst>
          </p:cNvPr>
          <p:cNvSpPr txBox="1"/>
          <p:nvPr/>
        </p:nvSpPr>
        <p:spPr>
          <a:xfrm>
            <a:off x="902204" y="4052895"/>
            <a:ext cx="103875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Domnul să se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îndure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de oamenii din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Yemen care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caută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în secret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adevărul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,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ca să-l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găsească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prin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platforme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online,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vise,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întâlniri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sau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alte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moduri</a:t>
            </a:r>
            <a:endParaRPr lang="en-US" sz="2400" dirty="0">
              <a:solidFill>
                <a:schemeClr val="tx2"/>
              </a:solidFill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Domnul să le dăruiască înțelepciune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și îndrăzneală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credincioșilor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din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Yemen care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caută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o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modalitate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de a-și</a:t>
            </a:r>
            <a:r>
              <a:rPr lang="ro-RO" sz="2400" dirty="0">
                <a:solidFill>
                  <a:schemeClr val="tx2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nstantia" panose="02030602050306030303" pitchFamily="18" charset="0"/>
              </a:rPr>
              <a:t>împărtăși</a:t>
            </a:r>
            <a:r>
              <a:rPr lang="en-US" sz="2400" dirty="0">
                <a:solidFill>
                  <a:schemeClr val="tx2"/>
                </a:solidFill>
                <a:latin typeface="Constantia" panose="02030602050306030303" pitchFamily="18" charset="0"/>
              </a:rPr>
              <a:t> credința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79C58-FE85-1458-192E-0F8EBCD05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215" y="2244320"/>
            <a:ext cx="3368430" cy="18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0641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0</TotalTime>
  <Words>303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Constantia</vt:lpstr>
      <vt:lpstr>Script MT Bold</vt:lpstr>
      <vt:lpstr>Theme1 Map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Alina Catau</cp:lastModifiedBy>
  <cp:revision>59</cp:revision>
  <dcterms:created xsi:type="dcterms:W3CDTF">2019-05-08T05:40:17Z</dcterms:created>
  <dcterms:modified xsi:type="dcterms:W3CDTF">2023-04-13T08:15:09Z</dcterms:modified>
  <cp:contentStatus/>
</cp:coreProperties>
</file>