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114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>
            <a:spLocks noEditPoints="1"/>
          </p:cNvSpPr>
          <p:nvPr/>
        </p:nvSpPr>
        <p:spPr bwMode="auto">
          <a:xfrm>
            <a:off x="-4764" y="285750"/>
            <a:ext cx="12193588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sz="1800">
              <a:solidFill>
                <a:schemeClr val="l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930" y="1828800"/>
            <a:ext cx="9756141" cy="304800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931" y="5029200"/>
            <a:ext cx="7850644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68338489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11.01.2024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056453489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85800"/>
            <a:ext cx="2134871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930" y="685800"/>
            <a:ext cx="7418070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11.01.2024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50769428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11.01.2024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266643432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931" y="3429001"/>
            <a:ext cx="9756141" cy="2362199"/>
          </a:xfr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3466" y="685802"/>
            <a:ext cx="7855109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11.01.2024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399914194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3600" y="1828800"/>
            <a:ext cx="4709961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4110" y="1828800"/>
            <a:ext cx="4709961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11.01.2024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442763121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931" y="1828800"/>
            <a:ext cx="4710387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7931" y="2743201"/>
            <a:ext cx="4710387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3685" y="1828800"/>
            <a:ext cx="4710387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3685" y="2743201"/>
            <a:ext cx="4710387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11.01.2024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372321090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11.01.2024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518341838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11.01.2024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229362892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518136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391" y="685800"/>
            <a:ext cx="3887212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7342" y="685800"/>
            <a:ext cx="5640269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391" y="4876800"/>
            <a:ext cx="3887212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11.01.2024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075375983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518136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391" y="685800"/>
            <a:ext cx="3887212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867341" y="685800"/>
            <a:ext cx="5640269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391" y="4876800"/>
            <a:ext cx="3887212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11.01.2024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844187167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7931" y="274638"/>
            <a:ext cx="9756141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931" y="1828800"/>
            <a:ext cx="9756141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53936" y="6448427"/>
            <a:ext cx="1396623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DB0B3A2-85CD-4CC3-83DB-E635ED53EFC3}" type="datetimeFigureOut">
              <a:rPr lang="ro-RO" smtClean="0"/>
              <a:t>11.01.2024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9151" y="6448427"/>
            <a:ext cx="6639905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chemeClr val="tx1"/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30772" y="6448427"/>
            <a:ext cx="114329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651264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98996" y="620010"/>
            <a:ext cx="1114998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o-RO" sz="3200" dirty="0">
                <a:solidFill>
                  <a:schemeClr val="tx2"/>
                </a:solidFill>
                <a:latin typeface="Constantia" panose="02030602050306030303" pitchFamily="18" charset="0"/>
              </a:rPr>
              <a:t>21 ian</a:t>
            </a:r>
            <a:r>
              <a:rPr lang="en-US" sz="3200" dirty="0" err="1">
                <a:solidFill>
                  <a:schemeClr val="tx2"/>
                </a:solidFill>
                <a:latin typeface="Constantia" panose="02030602050306030303" pitchFamily="18" charset="0"/>
              </a:rPr>
              <a:t>uarie</a:t>
            </a:r>
            <a:endParaRPr lang="en-GB" sz="4000" b="1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>
              <a:lnSpc>
                <a:spcPct val="90000"/>
              </a:lnSpc>
            </a:pPr>
            <a:r>
              <a:rPr lang="it-IT" sz="3800" b="1" dirty="0">
                <a:solidFill>
                  <a:schemeClr val="tx2"/>
                </a:solidFill>
                <a:latin typeface="Constantia" panose="02030602050306030303" pitchFamily="18" charset="0"/>
              </a:rPr>
              <a:t>Misionari acreditați, în pregătire pentru plecare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101538-BBEF-7C93-DB28-48A55B19EF67}"/>
              </a:ext>
            </a:extLst>
          </p:cNvPr>
          <p:cNvSpPr txBox="1"/>
          <p:nvPr/>
        </p:nvSpPr>
        <p:spPr>
          <a:xfrm>
            <a:off x="5524836" y="1910108"/>
            <a:ext cx="5985367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tx2"/>
                </a:solidFill>
                <a:latin typeface="Constantia" panose="02030602050306030303" pitchFamily="18" charset="0"/>
              </a:rPr>
              <a:t>NORA*</a:t>
            </a:r>
          </a:p>
          <a:p>
            <a:r>
              <a:rPr lang="pt-BR" sz="3000" b="1" dirty="0">
                <a:solidFill>
                  <a:schemeClr val="tx2"/>
                </a:solidFill>
                <a:latin typeface="Constantia" panose="02030602050306030303" pitchFamily="18" charset="0"/>
              </a:rPr>
              <a:t>Va sluji în </a:t>
            </a:r>
            <a:r>
              <a:rPr lang="pt-BR" sz="3000" dirty="0">
                <a:solidFill>
                  <a:schemeClr val="tx2"/>
                </a:solidFill>
                <a:latin typeface="Constantia" panose="02030602050306030303" pitchFamily="18" charset="0"/>
              </a:rPr>
              <a:t>Orientul Mijlociu</a:t>
            </a:r>
          </a:p>
          <a:p>
            <a:r>
              <a:rPr lang="pt-BR" sz="3000" b="1" dirty="0">
                <a:solidFill>
                  <a:schemeClr val="tx2"/>
                </a:solidFill>
                <a:latin typeface="Constantia" panose="02030602050306030303" pitchFamily="18" charset="0"/>
              </a:rPr>
              <a:t>Trimisă de </a:t>
            </a:r>
            <a:r>
              <a:rPr lang="pt-BR" sz="3000" dirty="0">
                <a:solidFill>
                  <a:schemeClr val="tx2"/>
                </a:solidFill>
                <a:latin typeface="Constantia" panose="02030602050306030303" pitchFamily="18" charset="0"/>
              </a:rPr>
              <a:t>Biserica Penticostală Betel din Rădăuți</a:t>
            </a:r>
          </a:p>
          <a:p>
            <a:r>
              <a:rPr lang="pt-BR" sz="3000" b="1" dirty="0">
                <a:solidFill>
                  <a:schemeClr val="tx2"/>
                </a:solidFill>
                <a:latin typeface="Constantia" panose="02030602050306030303" pitchFamily="18" charset="0"/>
              </a:rPr>
              <a:t>Se va implica în: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000" dirty="0">
                <a:solidFill>
                  <a:schemeClr val="tx2"/>
                </a:solidFill>
                <a:latin typeface="Constantia" panose="02030602050306030303" pitchFamily="18" charset="0"/>
              </a:rPr>
              <a:t>Învățarea limbii și culturii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000" dirty="0">
                <a:solidFill>
                  <a:schemeClr val="tx2"/>
                </a:solidFill>
                <a:latin typeface="Constantia" panose="02030602050306030303" pitchFamily="18" charset="0"/>
              </a:rPr>
              <a:t>Evanghelizarea fetelor localnice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000" dirty="0">
                <a:solidFill>
                  <a:schemeClr val="tx2"/>
                </a:solidFill>
                <a:latin typeface="Constantia" panose="02030602050306030303" pitchFamily="18" charset="0"/>
              </a:rPr>
              <a:t>Ucenicizare</a:t>
            </a:r>
            <a:endParaRPr lang="en-US" sz="3000" dirty="0">
              <a:solidFill>
                <a:schemeClr val="tx2"/>
              </a:solidFill>
              <a:latin typeface="Constantia" panose="020306020503060303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6DE8FE-2567-85FB-85C0-F92EB5B68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828" y="2030934"/>
            <a:ext cx="4319595" cy="355226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E41DAC-0A4B-C2F5-208F-1079A731A939}"/>
              </a:ext>
            </a:extLst>
          </p:cNvPr>
          <p:cNvSpPr txBox="1"/>
          <p:nvPr/>
        </p:nvSpPr>
        <p:spPr>
          <a:xfrm>
            <a:off x="847828" y="5776325"/>
            <a:ext cx="21292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Constantia" panose="02030602050306030303" pitchFamily="18" charset="0"/>
              </a:rPr>
              <a:t>*pseudoni</a:t>
            </a:r>
            <a:r>
              <a:rPr lang="ro-RO" sz="2400" b="1" dirty="0">
                <a:latin typeface="Constantia" panose="02030602050306030303" pitchFamily="18" charset="0"/>
              </a:rPr>
              <a:t>m</a:t>
            </a:r>
            <a:endParaRPr lang="en-US" sz="2400" b="1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438423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1461" y="770299"/>
            <a:ext cx="7299283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>
                <a:solidFill>
                  <a:schemeClr val="tx2"/>
                </a:solidFill>
                <a:latin typeface="Constantia" panose="02030602050306030303" pitchFamily="18" charset="0"/>
              </a:rPr>
              <a:t>Motive de rugăciune: </a:t>
            </a:r>
          </a:p>
          <a:p>
            <a:pPr algn="l"/>
            <a:endParaRPr lang="en-US" sz="1800" i="0" u="none" strike="noStrike" baseline="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Har și </a:t>
            </a:r>
            <a:r>
              <a:rPr lang="en-US" sz="240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discernământ</a:t>
            </a:r>
            <a:r>
              <a:rPr lang="en-US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40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în</a:t>
            </a:r>
            <a:r>
              <a:rPr lang="en-US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tot </a:t>
            </a:r>
            <a:r>
              <a:rPr lang="en-US" sz="240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procesul</a:t>
            </a:r>
            <a:r>
              <a:rPr lang="en-US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de</a:t>
            </a:r>
            <a:r>
              <a:rPr lang="ro-RO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40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acomodare</a:t>
            </a:r>
            <a:r>
              <a:rPr lang="en-US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40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în</a:t>
            </a:r>
            <a:r>
              <a:rPr lang="en-US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40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Orientul</a:t>
            </a:r>
            <a:r>
              <a:rPr lang="en-US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40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Mijlociu</a:t>
            </a:r>
            <a:r>
              <a:rPr lang="en-US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Înțelepciune</a:t>
            </a:r>
            <a:r>
              <a:rPr lang="en-US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40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în</a:t>
            </a:r>
            <a:r>
              <a:rPr lang="en-US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40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toate</a:t>
            </a:r>
            <a:r>
              <a:rPr lang="en-US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40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ariile</a:t>
            </a:r>
            <a:r>
              <a:rPr lang="en-US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: </a:t>
            </a:r>
            <a:r>
              <a:rPr lang="en-US" sz="240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învățarea</a:t>
            </a:r>
            <a:r>
              <a:rPr lang="en-US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40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limbii</a:t>
            </a:r>
            <a:r>
              <a:rPr lang="en-US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40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arabe</a:t>
            </a:r>
            <a:r>
              <a:rPr lang="en-US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, </a:t>
            </a:r>
            <a:r>
              <a:rPr lang="en-US" sz="240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interacțiunea</a:t>
            </a:r>
            <a:r>
              <a:rPr lang="en-US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cu </a:t>
            </a:r>
            <a:r>
              <a:rPr lang="en-US" sz="240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localnicii</a:t>
            </a:r>
            <a:r>
              <a:rPr lang="en-US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, </a:t>
            </a:r>
            <a:r>
              <a:rPr lang="en-US" sz="240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moduri</a:t>
            </a:r>
            <a:r>
              <a:rPr lang="en-US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de </a:t>
            </a:r>
            <a:r>
              <a:rPr lang="en-US" sz="240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împărtășire</a:t>
            </a:r>
            <a:r>
              <a:rPr lang="en-US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a </a:t>
            </a:r>
            <a:r>
              <a:rPr lang="en-US" sz="240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Evangheliei</a:t>
            </a:r>
            <a:r>
              <a:rPr lang="en-US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, </a:t>
            </a:r>
            <a:r>
              <a:rPr lang="en-US" sz="240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relaționarea</a:t>
            </a:r>
            <a:r>
              <a:rPr lang="en-US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cu </a:t>
            </a:r>
            <a:r>
              <a:rPr lang="en-US" sz="240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ceilalți</a:t>
            </a:r>
            <a:r>
              <a:rPr lang="en-US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40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membri</a:t>
            </a:r>
            <a:r>
              <a:rPr lang="en-US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ai </a:t>
            </a:r>
            <a:r>
              <a:rPr lang="en-US" sz="240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echipei</a:t>
            </a:r>
            <a:r>
              <a:rPr lang="en-US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.</a:t>
            </a:r>
            <a:endParaRPr lang="ro-RO" sz="2400" i="0" u="none" strike="noStrike" baseline="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Protecție</a:t>
            </a:r>
            <a:r>
              <a:rPr lang="en-US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40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fizică</a:t>
            </a:r>
            <a:r>
              <a:rPr lang="en-US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și </a:t>
            </a:r>
            <a:r>
              <a:rPr lang="en-US" sz="240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spirituală</a:t>
            </a:r>
            <a:r>
              <a:rPr lang="en-US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.</a:t>
            </a:r>
            <a:endParaRPr lang="ro-RO" sz="2400" i="0" u="none" strike="noStrike" baseline="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endParaRPr lang="en-US" sz="2400" i="0" u="none" strike="noStrike" baseline="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r>
              <a:rPr lang="en-US" sz="2400" b="1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Motto: </a:t>
            </a:r>
            <a:r>
              <a:rPr lang="en-US" sz="240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Duhul</a:t>
            </a:r>
            <a:r>
              <a:rPr lang="en-US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40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Domnului</a:t>
            </a:r>
            <a:r>
              <a:rPr lang="en-US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40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Dumnezeu</a:t>
            </a:r>
            <a:r>
              <a:rPr lang="en-US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40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este</a:t>
            </a:r>
            <a:r>
              <a:rPr lang="en-US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40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peste</a:t>
            </a:r>
            <a:r>
              <a:rPr lang="en-US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Mine, </a:t>
            </a:r>
            <a:r>
              <a:rPr lang="en-US" sz="240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căci</a:t>
            </a:r>
            <a:r>
              <a:rPr lang="en-US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40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Domnul</a:t>
            </a:r>
            <a:r>
              <a:rPr lang="en-US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M-a </a:t>
            </a:r>
            <a:r>
              <a:rPr lang="en-US" sz="240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uns</a:t>
            </a:r>
            <a:r>
              <a:rPr lang="en-US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40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să</a:t>
            </a:r>
            <a:r>
              <a:rPr lang="en-US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40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aduc</a:t>
            </a:r>
            <a:r>
              <a:rPr lang="en-US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40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vești</a:t>
            </a:r>
            <a:r>
              <a:rPr lang="en-US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40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bune</a:t>
            </a:r>
            <a:r>
              <a:rPr lang="en-US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40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celor</a:t>
            </a:r>
            <a:r>
              <a:rPr lang="en-US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40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nenorociți</a:t>
            </a:r>
            <a:r>
              <a:rPr lang="en-US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: El M-a </a:t>
            </a:r>
            <a:r>
              <a:rPr lang="en-US" sz="240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trimis</a:t>
            </a:r>
            <a:r>
              <a:rPr lang="en-US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40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să</a:t>
            </a:r>
            <a:r>
              <a:rPr lang="en-US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40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vindec</a:t>
            </a:r>
            <a:r>
              <a:rPr lang="en-US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pe </a:t>
            </a:r>
            <a:r>
              <a:rPr lang="en-US" sz="240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cei</a:t>
            </a:r>
            <a:r>
              <a:rPr lang="en-US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cu </a:t>
            </a:r>
            <a:r>
              <a:rPr lang="en-US" sz="240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inima</a:t>
            </a:r>
            <a:r>
              <a:rPr lang="en-US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40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zdrobită</a:t>
            </a:r>
            <a:r>
              <a:rPr lang="en-US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, </a:t>
            </a:r>
            <a:r>
              <a:rPr lang="en-US" sz="240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să</a:t>
            </a:r>
            <a:r>
              <a:rPr lang="en-US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40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vestesc</a:t>
            </a:r>
            <a:r>
              <a:rPr lang="en-US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40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robilor</a:t>
            </a:r>
            <a:r>
              <a:rPr lang="en-US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40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slobozenia</a:t>
            </a:r>
            <a:r>
              <a:rPr lang="en-US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, și </a:t>
            </a:r>
            <a:r>
              <a:rPr lang="en-US" sz="240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prinșilor</a:t>
            </a:r>
            <a:r>
              <a:rPr lang="en-US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de </a:t>
            </a:r>
            <a:r>
              <a:rPr lang="en-US" sz="240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război</a:t>
            </a:r>
            <a:r>
              <a:rPr lang="en-US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, </a:t>
            </a:r>
            <a:r>
              <a:rPr lang="en-US" sz="240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izbăvirea</a:t>
            </a:r>
            <a:r>
              <a:rPr lang="en-US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. </a:t>
            </a:r>
            <a:r>
              <a:rPr lang="en-US" sz="2400" b="1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Isaia</a:t>
            </a:r>
            <a:r>
              <a:rPr lang="en-US" sz="2400" b="1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61:</a:t>
            </a:r>
            <a:r>
              <a:rPr lang="ro-RO" sz="2400" b="1" dirty="0">
                <a:solidFill>
                  <a:schemeClr val="tx2"/>
                </a:solidFill>
                <a:latin typeface="Constantia" panose="02030602050306030303" pitchFamily="18" charset="0"/>
              </a:rPr>
              <a:t>1</a:t>
            </a:r>
            <a:endParaRPr lang="it-IT" sz="2400" b="1" i="0" u="none" strike="noStrike" baseline="0" dirty="0">
              <a:solidFill>
                <a:schemeClr val="tx2"/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DD0592-B658-0103-3CEC-703903CE681A}"/>
              </a:ext>
            </a:extLst>
          </p:cNvPr>
          <p:cNvSpPr txBox="1"/>
          <p:nvPr/>
        </p:nvSpPr>
        <p:spPr>
          <a:xfrm>
            <a:off x="9588007" y="5113709"/>
            <a:ext cx="112524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3000" b="1" dirty="0">
                <a:solidFill>
                  <a:schemeClr val="tx2"/>
                </a:solidFill>
                <a:latin typeface="Constantia" panose="02030602050306030303" pitchFamily="18" charset="0"/>
              </a:rPr>
              <a:t>Asia</a:t>
            </a:r>
            <a:endParaRPr lang="en-US" sz="3000" b="1" dirty="0">
              <a:solidFill>
                <a:schemeClr val="tx2"/>
              </a:solidFill>
              <a:latin typeface="Constantia" panose="02030602050306030303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64B1E0-8FA4-A5A7-F214-390809F8D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8671" y="1467292"/>
            <a:ext cx="4474890" cy="335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44254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Theme1 Map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Theme1 Map" id="{2ADCF2F8-6A83-4891-9E91-5FB008385290}" vid="{7185CB27-4925-4CB3-9723-8A89D4A6BC4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 Map</Template>
  <TotalTime>16</TotalTime>
  <Words>134</Words>
  <Application>Microsoft Office PowerPoint</Application>
  <PresentationFormat>Widescreen</PresentationFormat>
  <Paragraphs>18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Century Gothic</vt:lpstr>
      <vt:lpstr>Constantia</vt:lpstr>
      <vt:lpstr>Theme1 Map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APME</dc:creator>
  <cp:lastModifiedBy>Alina Catau</cp:lastModifiedBy>
  <cp:revision>40</cp:revision>
  <dcterms:created xsi:type="dcterms:W3CDTF">2019-05-08T05:40:17Z</dcterms:created>
  <dcterms:modified xsi:type="dcterms:W3CDTF">2024-01-11T06:15:55Z</dcterms:modified>
  <cp:contentStatus/>
</cp:coreProperties>
</file>