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24.01.2024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24.01.2024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24.01.2024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24.01.2024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24.01.2024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24.01.2024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24.01.2024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24.01.2024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24.01.2024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24.01.2024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24.01.2024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970" y="288887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>
                <a:solidFill>
                  <a:schemeClr val="tx2"/>
                </a:solidFill>
                <a:latin typeface="Constantia" panose="02030602050306030303" pitchFamily="18" charset="0"/>
              </a:rPr>
              <a:t>28 ianuarie</a:t>
            </a:r>
            <a:endParaRPr lang="en-GB" sz="4000" b="1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>
                <a:solidFill>
                  <a:schemeClr val="tx2"/>
                </a:solidFill>
                <a:latin typeface="Constantia" panose="02030602050306030303" pitchFamily="18" charset="0"/>
              </a:rPr>
              <a:t>Ergys &amp; Emanuela Gjoka</a:t>
            </a:r>
            <a:endParaRPr lang="en-GB" sz="40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4987" y="1693932"/>
            <a:ext cx="67596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Împreună cu </a:t>
            </a:r>
            <a:r>
              <a:rPr lang="ro-RO" sz="28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Otniel</a:t>
            </a:r>
            <a:r>
              <a:rPr lang="en-US" sz="28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o-RO" sz="28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și Etan</a:t>
            </a:r>
          </a:p>
          <a:p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Slujesc în </a:t>
            </a:r>
            <a:r>
              <a:rPr lang="ro-RO" sz="28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Albania</a:t>
            </a:r>
          </a:p>
          <a:p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Trimiși de </a:t>
            </a:r>
            <a:r>
              <a:rPr lang="ro-RO" sz="28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Biserica Penticostală din Mizil, jud. Prahova</a:t>
            </a:r>
          </a:p>
          <a:p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Începând din </a:t>
            </a:r>
            <a:r>
              <a:rPr lang="ro-RO" sz="28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2016 / 2019 ca familie</a:t>
            </a:r>
          </a:p>
          <a:p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Se implică în:</a:t>
            </a:r>
          </a:p>
          <a:p>
            <a:r>
              <a:rPr lang="ro-RO" sz="28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• Lucrarea cu adolescenții</a:t>
            </a:r>
          </a:p>
          <a:p>
            <a:r>
              <a:rPr lang="ro-RO" sz="28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• Coordonarea unui grup de casă</a:t>
            </a:r>
          </a:p>
          <a:p>
            <a:r>
              <a:rPr lang="ro-RO" sz="28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• Slujirea, ajutorarea și evanghelizarea familiilor care au pe cineva în închisoare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B61B48-B2B7-3C82-3239-6732C9E12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70" y="1880972"/>
            <a:ext cx="3930102" cy="39873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2313" y="1012954"/>
            <a:ext cx="69648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  <a:latin typeface="Constantia" panose="02030602050306030303" pitchFamily="18" charset="0"/>
              </a:rPr>
              <a:t>Motive de rugăciune: </a:t>
            </a:r>
            <a:endParaRPr lang="en-GB" sz="280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Protecție fizică și spirituală pentru 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ei și   copiii lor</a:t>
            </a: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Înțelepciune și călăuzirea Duhului Sfânt în lucrare.</a:t>
            </a:r>
          </a:p>
          <a:p>
            <a:pPr marL="514350" indent="-514350">
              <a:buFont typeface="+mj-lt"/>
              <a:buAutoNum type="arabicPeriod"/>
            </a:pP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Pentru mai mulți lucrători.</a:t>
            </a:r>
          </a:p>
          <a:p>
            <a:endParaRPr lang="en-GB" sz="280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algn="l"/>
            <a:r>
              <a:rPr lang="en-GB" sz="2800" b="1" dirty="0">
                <a:solidFill>
                  <a:schemeClr val="tx2"/>
                </a:solidFill>
                <a:latin typeface="Constantia" panose="02030602050306030303" pitchFamily="18" charset="0"/>
              </a:rPr>
              <a:t>Motto: </a:t>
            </a:r>
            <a:endParaRPr lang="ro-RO" sz="28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Deci ce vom zice noi în fața tuturor acestor lucruri? Dacă Dumnezeu este pentru noi, cine va fi împotriva noastră? </a:t>
            </a:r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Romani 8:31</a:t>
            </a:r>
            <a:endParaRPr lang="en-GB" sz="28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8056" y="1046746"/>
            <a:ext cx="5443943" cy="40821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69827" y="5260208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000" b="1" dirty="0">
                <a:latin typeface="Constantia" panose="02030602050306030303" pitchFamily="18" charset="0"/>
              </a:rPr>
              <a:t>Albania</a:t>
            </a:r>
            <a:endParaRPr lang="en-GB" sz="30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8942" y="757536"/>
            <a:ext cx="6194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600" b="1" dirty="0">
                <a:solidFill>
                  <a:schemeClr val="tx2"/>
                </a:solidFill>
                <a:latin typeface="Constantia" panose="02030602050306030303" pitchFamily="18" charset="0"/>
              </a:rPr>
              <a:t>BISERICA PERSECUTATĂ </a:t>
            </a:r>
          </a:p>
          <a:p>
            <a:pPr algn="ctr">
              <a:lnSpc>
                <a:spcPct val="90000"/>
              </a:lnSpc>
            </a:pPr>
            <a:r>
              <a:rPr lang="ro-RO" sz="4400" b="1" dirty="0">
                <a:solidFill>
                  <a:schemeClr val="tx2"/>
                </a:solidFill>
                <a:latin typeface="Script MT Bold" panose="03040602040607080904" pitchFamily="66" charset="0"/>
              </a:rPr>
              <a:t>Mali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9866" y="1942476"/>
            <a:ext cx="6194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Populația totală: </a:t>
            </a:r>
            <a:r>
              <a:rPr lang="en-US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20,8 milioane </a:t>
            </a:r>
          </a:p>
          <a:p>
            <a:r>
              <a:rPr lang="en-US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Populația creștină: </a:t>
            </a:r>
            <a:r>
              <a:rPr lang="en-US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497,000 </a:t>
            </a: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(</a:t>
            </a:r>
            <a:r>
              <a:rPr lang="en-US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2,</a:t>
            </a: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2</a:t>
            </a:r>
            <a:r>
              <a:rPr lang="en-US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%</a:t>
            </a:r>
            <a:r>
              <a:rPr lang="ro-RO" sz="2800" dirty="0">
                <a:solidFill>
                  <a:schemeClr val="tx2"/>
                </a:solidFill>
                <a:latin typeface="Constantia" panose="02030602050306030303" pitchFamily="18" charset="0"/>
              </a:rPr>
              <a:t>)</a:t>
            </a:r>
            <a:endParaRPr lang="en-US" sz="28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r>
              <a:rPr lang="en-US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Religia principală: </a:t>
            </a: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islamul</a:t>
            </a:r>
          </a:p>
          <a:p>
            <a:endParaRPr lang="en-US" sz="28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1485A3-8729-0E93-D4A2-11C0B3D90B98}"/>
              </a:ext>
            </a:extLst>
          </p:cNvPr>
          <p:cNvSpPr txBox="1"/>
          <p:nvPr/>
        </p:nvSpPr>
        <p:spPr>
          <a:xfrm>
            <a:off x="1049866" y="3742968"/>
            <a:ext cx="10344965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În 2012,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grupuri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islamice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extremiste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au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preluat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controlul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în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nordul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țării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și cei mai mulți creștini au fugit din cauza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atacurilor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brutale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asupra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lor. </a:t>
            </a:r>
            <a:r>
              <a:rPr lang="ro-RO" sz="2600" dirty="0">
                <a:solidFill>
                  <a:schemeClr val="tx2"/>
                </a:solidFill>
                <a:latin typeface="Constantia" panose="02030602050306030303" pitchFamily="18" charset="0"/>
              </a:rPr>
              <a:t>A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ctivitățile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evanghelistice se fac cu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riscuri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mari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, creștinii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fiind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adesea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răpiți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sau omorâți dacă sunt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prinși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.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Oricine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se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convertește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de la islam este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supus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persecuției </a:t>
            </a:r>
            <a:r>
              <a:rPr lang="ro-RO" sz="2600" dirty="0">
                <a:solidFill>
                  <a:schemeClr val="tx2"/>
                </a:solidFill>
                <a:latin typeface="Constantia" panose="02030602050306030303" pitchFamily="18" charset="0"/>
              </a:rPr>
              <a:t>atât 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din partea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familiei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o-RO" sz="2600" dirty="0">
                <a:solidFill>
                  <a:schemeClr val="tx2"/>
                </a:solidFill>
                <a:latin typeface="Constantia" panose="02030602050306030303" pitchFamily="18" charset="0"/>
              </a:rPr>
              <a:t>cât 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și a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comunității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, dacă </a:t>
            </a:r>
            <a:r>
              <a:rPr lang="en-US" sz="2600" dirty="0" err="1">
                <a:solidFill>
                  <a:schemeClr val="tx2"/>
                </a:solidFill>
                <a:latin typeface="Constantia" panose="02030602050306030303" pitchFamily="18" charset="0"/>
              </a:rPr>
              <a:t>îi</a:t>
            </a:r>
            <a:r>
              <a:rPr lang="en-US" sz="2600" dirty="0">
                <a:solidFill>
                  <a:schemeClr val="tx2"/>
                </a:solidFill>
                <a:latin typeface="Constantia" panose="02030602050306030303" pitchFamily="18" charset="0"/>
              </a:rPr>
              <a:t> este descoperită credința.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11CF2E-FF5B-CEC2-C8D7-CF545B871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518" y="2006776"/>
            <a:ext cx="3340637" cy="168728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3903" y="650166"/>
            <a:ext cx="6061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600" b="1" dirty="0">
                <a:solidFill>
                  <a:schemeClr val="tx2"/>
                </a:solidFill>
                <a:latin typeface="Constantia" panose="02030602050306030303" pitchFamily="18" charset="0"/>
              </a:rPr>
              <a:t>BISERICA PERSECUTATĂ </a:t>
            </a:r>
          </a:p>
          <a:p>
            <a:pPr algn="ctr">
              <a:lnSpc>
                <a:spcPct val="90000"/>
              </a:lnSpc>
            </a:pPr>
            <a:r>
              <a:rPr lang="ro-RO" sz="4400" b="1" dirty="0">
                <a:solidFill>
                  <a:schemeClr val="tx2"/>
                </a:solidFill>
                <a:latin typeface="Script MT Bold" panose="03040602040607080904" pitchFamily="66" charset="0"/>
              </a:rPr>
              <a:t>Mali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9306" y="2059394"/>
            <a:ext cx="590521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o-RO" sz="32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Motive de rugăciune: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o-RO" sz="28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Să ne rugăm pentru restabilirea ordinii și a normalității în Mali, și ca grupurile extremiste să poată fi controlate.</a:t>
            </a:r>
          </a:p>
          <a:p>
            <a:pPr algn="l"/>
            <a:endParaRPr lang="ro-RO" sz="28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7D44A0-6C0E-7F9F-EE0E-621CFC6F9DDA}"/>
              </a:ext>
            </a:extLst>
          </p:cNvPr>
          <p:cNvSpPr txBox="1"/>
          <p:nvPr/>
        </p:nvSpPr>
        <p:spPr>
          <a:xfrm>
            <a:off x="1269306" y="4211368"/>
            <a:ext cx="991450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o-RO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Să ne rugăm pentru credincioșii care au fost strămutați prin violență din partea de nord a țării și care încearcă să-și refacă viața în zone noi, după ce au pierdut totul.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85A2BA1-B7CA-6D8C-F785-B47F2345E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03" y="2212192"/>
            <a:ext cx="3556791" cy="18463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852945241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0</TotalTime>
  <Words>264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Constantia</vt:lpstr>
      <vt:lpstr>Script MT Bold</vt:lpstr>
      <vt:lpstr>Theme1 Map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Alina Catau</cp:lastModifiedBy>
  <cp:revision>28</cp:revision>
  <dcterms:created xsi:type="dcterms:W3CDTF">2019-05-08T05:40:17Z</dcterms:created>
  <dcterms:modified xsi:type="dcterms:W3CDTF">2024-01-24T13:30:15Z</dcterms:modified>
  <cp:contentStatus/>
</cp:coreProperties>
</file>