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>
            <a:spLocks noEditPoints="1"/>
          </p:cNvSpPr>
          <p:nvPr/>
        </p:nvSpPr>
        <p:spPr bwMode="auto">
          <a:xfrm>
            <a:off x="-4764" y="285750"/>
            <a:ext cx="12193588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sz="1800"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930" y="1828800"/>
            <a:ext cx="9756141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931" y="5029200"/>
            <a:ext cx="7850644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68338489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07.02.2024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56453489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85800"/>
            <a:ext cx="213487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930" y="685800"/>
            <a:ext cx="7418070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07.02.2024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0769428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07.02.2024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66643432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931" y="3429001"/>
            <a:ext cx="9756141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466" y="685802"/>
            <a:ext cx="7855109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07.02.2024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99914194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60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11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07.02.2024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42763121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931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3685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3685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07.02.2024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72321090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07.02.2024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18341838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07.02.2024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29362892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342" y="685800"/>
            <a:ext cx="5640269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07.02.2024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75375983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7341" y="685800"/>
            <a:ext cx="5640269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07.02.2024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44187167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931" y="274638"/>
            <a:ext cx="9756141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9756141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DB0B3A2-85CD-4CC3-83DB-E635ED53EFC3}" type="datetimeFigureOut">
              <a:rPr lang="ro-RO" smtClean="0"/>
              <a:t>07.02.2024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5126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4970" y="304800"/>
            <a:ext cx="928551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2"/>
                </a:solidFill>
                <a:latin typeface="Constantia" panose="02030602050306030303" pitchFamily="18" charset="0"/>
              </a:rPr>
              <a:t>02</a:t>
            </a:r>
            <a:r>
              <a:rPr lang="en-GB" sz="32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onstantia" panose="02030602050306030303" pitchFamily="18" charset="0"/>
              </a:rPr>
              <a:t>iulie</a:t>
            </a:r>
            <a:endParaRPr lang="en-GB" sz="4000" b="1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>
              <a:lnSpc>
                <a:spcPct val="90000"/>
              </a:lnSpc>
            </a:pPr>
            <a:r>
              <a:rPr lang="ro-RO" sz="4000" b="1" dirty="0">
                <a:solidFill>
                  <a:schemeClr val="tx2"/>
                </a:solidFill>
                <a:latin typeface="Constantia" panose="02030602050306030303" pitchFamily="18" charset="0"/>
              </a:rPr>
              <a:t>Pavel &amp; Roxana*</a:t>
            </a:r>
            <a:endParaRPr lang="en-GB" sz="4000" b="1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1394329"/>
            <a:ext cx="569322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Slujesc</a:t>
            </a:r>
            <a:r>
              <a:rPr lang="en-GB" sz="2600" b="1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într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-o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țară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din Asia de Est</a:t>
            </a:r>
          </a:p>
          <a:p>
            <a:r>
              <a:rPr lang="en-GB" sz="2600" b="1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În</a:t>
            </a:r>
            <a:r>
              <a:rPr lang="en-GB" sz="2600" b="1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parteneriat</a:t>
            </a:r>
            <a:r>
              <a:rPr lang="en-GB" sz="2600" b="1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cu TMP</a:t>
            </a:r>
          </a:p>
          <a:p>
            <a:r>
              <a:rPr lang="en-GB" sz="2600" b="1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Trimiși</a:t>
            </a:r>
            <a:r>
              <a:rPr lang="en-GB" sz="2600" b="1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de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Biserica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600" i="1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Vestea</a:t>
            </a:r>
            <a:r>
              <a:rPr lang="en-GB" sz="2600" i="1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600" i="1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Bună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din</a:t>
            </a:r>
          </a:p>
          <a:p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București</a:t>
            </a:r>
            <a:endParaRPr lang="en-GB" sz="2600" dirty="0">
              <a:solidFill>
                <a:schemeClr val="tx2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r>
              <a:rPr lang="en-GB" sz="2600" b="1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Începând</a:t>
            </a:r>
            <a:r>
              <a:rPr lang="en-GB" sz="2600" b="1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din 2003</a:t>
            </a:r>
          </a:p>
          <a:p>
            <a:r>
              <a:rPr lang="en-GB" sz="2600" b="1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Se </a:t>
            </a:r>
            <a:r>
              <a:rPr lang="en-GB" sz="2600" b="1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implică</a:t>
            </a:r>
            <a:r>
              <a:rPr lang="en-GB" sz="2600" b="1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în</a:t>
            </a:r>
            <a:r>
              <a:rPr lang="en-GB" sz="2600" b="1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GB" sz="2600" b="1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•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Evanghelizare</a:t>
            </a:r>
            <a:endParaRPr lang="en-GB" sz="2600" dirty="0">
              <a:solidFill>
                <a:schemeClr val="tx2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•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Dezvoltare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comunitară</a:t>
            </a:r>
            <a:endParaRPr lang="en-GB" sz="2600" dirty="0">
              <a:solidFill>
                <a:schemeClr val="tx2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•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Organizarea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și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susținerea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de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cursuri</a:t>
            </a:r>
            <a:r>
              <a:rPr lang="ro-RO" sz="26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pentru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pregătirea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lucrătorilor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locali</a:t>
            </a:r>
            <a:endParaRPr lang="en-GB" sz="2600" dirty="0">
              <a:solidFill>
                <a:schemeClr val="tx2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4970" y="5463669"/>
            <a:ext cx="1901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o-RO" sz="2000" dirty="0">
                <a:solidFill>
                  <a:schemeClr val="tx2"/>
                </a:solidFill>
                <a:latin typeface="Constantia" panose="02030602050306030303" pitchFamily="18" charset="0"/>
              </a:rPr>
              <a:t>*pseudonime</a:t>
            </a:r>
            <a:endParaRPr lang="en-GB" sz="2000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81A33C-BDB7-3720-8C7D-EEE08BD48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92" y="1650281"/>
            <a:ext cx="5306000" cy="358152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2939438423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382955"/>
            <a:ext cx="6974895" cy="6031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  <a:latin typeface="Constantia" panose="02030602050306030303" pitchFamily="18" charset="0"/>
              </a:rPr>
              <a:t>Motive de </a:t>
            </a:r>
            <a:r>
              <a:rPr lang="en-GB" sz="2800" b="1" dirty="0" err="1">
                <a:solidFill>
                  <a:schemeClr val="tx2"/>
                </a:solidFill>
                <a:latin typeface="Constantia" panose="02030602050306030303" pitchFamily="18" charset="0"/>
              </a:rPr>
              <a:t>rugăciune</a:t>
            </a:r>
            <a:r>
              <a:rPr lang="en-GB" sz="2800" b="1" dirty="0">
                <a:solidFill>
                  <a:schemeClr val="tx2"/>
                </a:solidFill>
                <a:latin typeface="Constantia" panose="02030602050306030303" pitchFamily="18" charset="0"/>
              </a:rPr>
              <a:t>: </a:t>
            </a:r>
            <a:endParaRPr lang="en-GB" sz="28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Protecția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și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călăuzirea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lui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Dumnezeu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pentru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ei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și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pentru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lucrătorii</a:t>
            </a:r>
            <a:r>
              <a:rPr lang="ro-RO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localnici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,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contextul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care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persecuția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creștinilor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este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din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ce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ce</a:t>
            </a:r>
            <a:r>
              <a:rPr lang="ro-RO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mai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accentuată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această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țară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Înțelepciune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și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creativitate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a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duce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Evanghelia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sate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și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zone</a:t>
            </a:r>
            <a:r>
              <a:rPr lang="ro-RO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restricționate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,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prin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diferite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proiecte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de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dezvoltare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comunitară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Domnul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să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trimită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mai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mulți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lucrători</a:t>
            </a:r>
            <a:r>
              <a:rPr lang="en-GB" sz="260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  <a:endParaRPr lang="ro-RO" sz="26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GB" sz="24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r>
              <a:rPr lang="en-GB" sz="2400" b="1" dirty="0">
                <a:solidFill>
                  <a:schemeClr val="tx2"/>
                </a:solidFill>
                <a:latin typeface="Constantia" panose="02030602050306030303" pitchFamily="18" charset="0"/>
              </a:rPr>
              <a:t>Motto: 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Dar cum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vor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chema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pe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Acela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care n-au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crezut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?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Și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cum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vor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crede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Acela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despre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care n-au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auzit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?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Și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cum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vor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auzi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despre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El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fără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propovăduitor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?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b="1" dirty="0">
                <a:solidFill>
                  <a:schemeClr val="tx2"/>
                </a:solidFill>
                <a:latin typeface="Constantia" panose="02030602050306030303" pitchFamily="18" charset="0"/>
              </a:rPr>
              <a:t>Romani 10:14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79" y="790514"/>
            <a:ext cx="4938766" cy="370333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6" name="TextBox 5"/>
          <p:cNvSpPr txBox="1"/>
          <p:nvPr/>
        </p:nvSpPr>
        <p:spPr>
          <a:xfrm>
            <a:off x="8073027" y="5239977"/>
            <a:ext cx="3200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o-RO" sz="3000" b="1" dirty="0">
                <a:solidFill>
                  <a:schemeClr val="tx2"/>
                </a:solidFill>
                <a:latin typeface="Constantia" panose="02030602050306030303" pitchFamily="18" charset="0"/>
              </a:rPr>
              <a:t>Asia de Est</a:t>
            </a:r>
            <a:endParaRPr lang="en-GB" sz="3000" b="1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944254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4970" y="304800"/>
            <a:ext cx="1082313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3200" b="1" dirty="0">
                <a:solidFill>
                  <a:schemeClr val="tx2"/>
                </a:solidFill>
                <a:latin typeface="Constantia" panose="02030602050306030303" pitchFamily="18" charset="0"/>
              </a:rPr>
              <a:t>GRUPURI ETNICE NEEVANGHELIZAT</a:t>
            </a:r>
            <a:r>
              <a:rPr lang="ro-RO" sz="3200" b="1" dirty="0">
                <a:solidFill>
                  <a:schemeClr val="tx2"/>
                </a:solidFill>
                <a:latin typeface="Constantia" panose="02030602050306030303" pitchFamily="18" charset="0"/>
              </a:rPr>
              <a:t>E</a:t>
            </a:r>
            <a:endParaRPr lang="en-GB" sz="3200" b="1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en-US" sz="4000" b="0" i="0" u="none" strike="noStrike" baseline="0" dirty="0">
                <a:solidFill>
                  <a:srgbClr val="000000"/>
                </a:solidFill>
                <a:latin typeface="Modern No. 20" panose="02070704070505020303" pitchFamily="18" charset="0"/>
              </a:rPr>
              <a:t>ASHKALI, KOSOVO </a:t>
            </a:r>
            <a:endParaRPr lang="en-GB" sz="4000" b="1" dirty="0">
              <a:solidFill>
                <a:schemeClr val="tx2"/>
              </a:solidFill>
              <a:latin typeface="Modern No. 20" panose="020707040705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9038" y="4127544"/>
            <a:ext cx="11014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Din cauza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lipsei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de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studii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și date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concrete, comunitățile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ashkali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,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roma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și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de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egipteni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balcanici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sunt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adesea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puse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împreună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în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statistici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,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bazat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pe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faptul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că se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aseamănă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fiziologic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(au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aceeași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culoare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a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pielii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) și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împărtășesc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multe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tradiții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culturale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. Un alt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lucru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care le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unește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este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expunerea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la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discriminare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și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marginalizare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economică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. Ei au o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speranță de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viață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redusă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,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acces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redus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la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locuri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bune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de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muncă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și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dificultate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în a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menține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un nivel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ridicat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 de </a:t>
            </a:r>
            <a:r>
              <a:rPr lang="en-GB" sz="2400" dirty="0" err="1">
                <a:solidFill>
                  <a:schemeClr val="tx2"/>
                </a:solidFill>
                <a:latin typeface="Constantia" panose="02030602050306030303" pitchFamily="18" charset="0"/>
              </a:rPr>
              <a:t>școlarizare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3F9D51-9CA3-13E7-BEC6-9EC217D0F2F4}"/>
              </a:ext>
            </a:extLst>
          </p:cNvPr>
          <p:cNvSpPr txBox="1"/>
          <p:nvPr/>
        </p:nvSpPr>
        <p:spPr>
          <a:xfrm>
            <a:off x="3785204" y="1476661"/>
            <a:ext cx="39022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  <a:latin typeface="Constantia" panose="02030602050306030303" pitchFamily="18" charset="0"/>
              </a:rPr>
              <a:t>Limba:</a:t>
            </a:r>
            <a:r>
              <a:rPr lang="ro-RO" sz="2400" b="1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sârbă, albaneză</a:t>
            </a:r>
            <a:endParaRPr lang="en-GB" sz="24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r>
              <a:rPr lang="en-GB" sz="2400" b="1" dirty="0">
                <a:solidFill>
                  <a:schemeClr val="tx2"/>
                </a:solidFill>
                <a:latin typeface="Constantia" panose="02030602050306030303" pitchFamily="18" charset="0"/>
              </a:rPr>
              <a:t>Populație: 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26960</a:t>
            </a:r>
            <a:endParaRPr lang="en-GB" sz="24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r>
              <a:rPr lang="en-GB" sz="2400" b="1" dirty="0">
                <a:solidFill>
                  <a:schemeClr val="tx2"/>
                </a:solidFill>
                <a:latin typeface="Constantia" panose="02030602050306030303" pitchFamily="18" charset="0"/>
              </a:rPr>
              <a:t>Biblia: 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Noul Testament</a:t>
            </a:r>
            <a:endParaRPr lang="en-GB" sz="24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r>
              <a:rPr lang="en-GB" sz="2400" b="1" dirty="0">
                <a:solidFill>
                  <a:schemeClr val="tx2"/>
                </a:solidFill>
                <a:latin typeface="Constantia" panose="02030602050306030303" pitchFamily="18" charset="0"/>
              </a:rPr>
              <a:t>Religia principală: 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islam</a:t>
            </a:r>
          </a:p>
          <a:p>
            <a:r>
              <a:rPr lang="en-GB" sz="2400" b="1" dirty="0">
                <a:solidFill>
                  <a:schemeClr val="tx2"/>
                </a:solidFill>
                <a:latin typeface="Constantia" panose="02030602050306030303" pitchFamily="18" charset="0"/>
              </a:rPr>
              <a:t>Aderență creștină: 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2%</a:t>
            </a:r>
          </a:p>
          <a:p>
            <a:r>
              <a:rPr lang="en-GB" sz="2400" b="1" dirty="0">
                <a:solidFill>
                  <a:schemeClr val="tx2"/>
                </a:solidFill>
                <a:latin typeface="Constantia" panose="02030602050306030303" pitchFamily="18" charset="0"/>
              </a:rPr>
              <a:t>Evanghelici: </a:t>
            </a:r>
            <a:r>
              <a:rPr lang="ro-RO" sz="2400" dirty="0">
                <a:solidFill>
                  <a:schemeClr val="tx2"/>
                </a:solidFill>
                <a:latin typeface="Constantia" panose="02030602050306030303" pitchFamily="18" charset="0"/>
              </a:rPr>
              <a:t>0,2</a:t>
            </a:r>
            <a:r>
              <a:rPr lang="en-GB" sz="2400" dirty="0">
                <a:solidFill>
                  <a:schemeClr val="tx2"/>
                </a:solidFill>
                <a:latin typeface="Constantia" panose="02030602050306030303" pitchFamily="18" charset="0"/>
              </a:rPr>
              <a:t>%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39FB15-2C80-689B-FE93-B5B6D55A5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95" y="1469069"/>
            <a:ext cx="2410558" cy="252277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D8A5DE-4F2E-D0D6-04E9-3C6F8A118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169" y="1469070"/>
            <a:ext cx="3465636" cy="250538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3306926445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4970" y="304800"/>
            <a:ext cx="1082313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3200" b="1" dirty="0">
                <a:solidFill>
                  <a:schemeClr val="tx2"/>
                </a:solidFill>
                <a:latin typeface="Constantia" panose="02030602050306030303" pitchFamily="18" charset="0"/>
              </a:rPr>
              <a:t>GRUPURI ETNICE NEEVANGHELIZAT</a:t>
            </a:r>
            <a:r>
              <a:rPr lang="ro-RO" sz="3200" b="1" dirty="0">
                <a:solidFill>
                  <a:schemeClr val="tx2"/>
                </a:solidFill>
                <a:latin typeface="Constantia" panose="02030602050306030303" pitchFamily="18" charset="0"/>
              </a:rPr>
              <a:t>E</a:t>
            </a:r>
            <a:endParaRPr lang="en-GB" sz="3200" b="1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dern No. 20" panose="02070704070505020303" pitchFamily="18" charset="0"/>
                <a:ea typeface="+mn-ea"/>
                <a:cs typeface="+mn-cs"/>
              </a:rPr>
              <a:t>ASHKALI, KOSOVO 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No. 20" panose="020707040705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55875" y="1759983"/>
            <a:ext cx="694055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Motive de rug</a:t>
            </a:r>
            <a:r>
              <a:rPr lang="ro-RO" sz="26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ăciune</a:t>
            </a:r>
            <a:r>
              <a:rPr lang="pt-BR" sz="26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: </a:t>
            </a:r>
            <a:endParaRPr lang="ro-RO" sz="2600" b="1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endParaRPr lang="pt-BR" sz="2600" b="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Să cerem ca Dumnezeu să trimită</a:t>
            </a:r>
            <a:r>
              <a:rPr lang="ro-RO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oameni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dispuși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să împărtășească</a:t>
            </a:r>
            <a:r>
              <a:rPr lang="ro-RO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dragostea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lui Hristos cu poporul</a:t>
            </a:r>
            <a:r>
              <a:rPr lang="ro-RO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ashkali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Să ne rugăm ca Domnul să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ridice</a:t>
            </a:r>
            <a:r>
              <a:rPr lang="ro-RO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mijlocitori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credincioși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care să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stea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în</a:t>
            </a:r>
            <a:r>
              <a:rPr lang="ro-RO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spărtură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pentru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acest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popor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Să ne rugăm ca în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curând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să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existe</a:t>
            </a:r>
            <a:r>
              <a:rPr lang="ro-RO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o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mișcare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de</a:t>
            </a:r>
            <a:r>
              <a:rPr lang="ro-RO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pt-BR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ucenicizare în cadrul</a:t>
            </a:r>
            <a:r>
              <a:rPr lang="ro-RO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pt-BR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acestor comunități.</a:t>
            </a:r>
            <a:endParaRPr lang="en-GB" sz="2600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4B8D7C-1A5C-AC56-EE87-67DB79BDE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11" y="1925781"/>
            <a:ext cx="3594502" cy="376183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2589375109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Theme1 Map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heme1 Map" id="{2ADCF2F8-6A83-4891-9E91-5FB008385290}" vid="{7185CB27-4925-4CB3-9723-8A89D4A6BC4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 Map</Template>
  <TotalTime>0</TotalTime>
  <Words>326</Words>
  <Application>Microsoft Office PowerPoint</Application>
  <PresentationFormat>Widescreen</PresentationFormat>
  <Paragraphs>35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Century Gothic</vt:lpstr>
      <vt:lpstr>Constantia</vt:lpstr>
      <vt:lpstr>Modern No. 20</vt:lpstr>
      <vt:lpstr>Theme1 Map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APME</dc:creator>
  <cp:lastModifiedBy>Alina Catau</cp:lastModifiedBy>
  <cp:revision>18</cp:revision>
  <dcterms:created xsi:type="dcterms:W3CDTF">2019-05-08T05:40:17Z</dcterms:created>
  <dcterms:modified xsi:type="dcterms:W3CDTF">2024-02-07T11:48:46Z</dcterms:modified>
  <cp:contentStatus/>
</cp:coreProperties>
</file>