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4" y="285750"/>
            <a:ext cx="12193588"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
        <p:nvSpPr>
          <p:cNvPr id="2" name="Title 1"/>
          <p:cNvSpPr>
            <a:spLocks noGrp="1"/>
          </p:cNvSpPr>
          <p:nvPr>
            <p:ph type="ctrTitle"/>
          </p:nvPr>
        </p:nvSpPr>
        <p:spPr>
          <a:xfrm>
            <a:off x="1217930" y="1828800"/>
            <a:ext cx="9756141"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931"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768338489"/>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28.02.2024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056453489"/>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28.02.2024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50769428"/>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DB0B3A2-85CD-4CC3-83DB-E635ED53EFC3}" type="datetimeFigureOut">
              <a:rPr lang="ro-RO" smtClean="0"/>
              <a:t>28.02.2024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126664343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3429001"/>
            <a:ext cx="9756141"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466" y="685802"/>
            <a:ext cx="7855109"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B3A2-85CD-4CC3-83DB-E635ED53EFC3}" type="datetimeFigureOut">
              <a:rPr lang="ro-RO" smtClean="0"/>
              <a:t>28.02.2024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39991419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DB0B3A2-85CD-4CC3-83DB-E635ED53EFC3}" type="datetimeFigureOut">
              <a:rPr lang="ro-RO" smtClean="0"/>
              <a:t>28.02.2024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44276312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B0B3A2-85CD-4CC3-83DB-E635ED53EFC3}" type="datetimeFigureOut">
              <a:rPr lang="ro-RO" smtClean="0"/>
              <a:t>28.02.2024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137232109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DB0B3A2-85CD-4CC3-83DB-E635ED53EFC3}" type="datetimeFigureOut">
              <a:rPr lang="ro-RO" smtClean="0"/>
              <a:t>28.02.2024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51834183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B3A2-85CD-4CC3-83DB-E635ED53EFC3}" type="datetimeFigureOut">
              <a:rPr lang="ro-RO" smtClean="0"/>
              <a:t>28.02.2024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222936289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B3A2-85CD-4CC3-83DB-E635ED53EFC3}" type="datetimeFigureOut">
              <a:rPr lang="ro-RO" smtClean="0"/>
              <a:t>28.02.2024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075375983"/>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B3A2-85CD-4CC3-83DB-E635ED53EFC3}" type="datetimeFigureOut">
              <a:rPr lang="ro-RO" smtClean="0"/>
              <a:t>28.02.2024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28A0-6128-48C2-8B9C-100D3FC50702}" type="slidenum">
              <a:rPr lang="ro-RO" smtClean="0"/>
              <a:t>‹#›</a:t>
            </a:fld>
            <a:endParaRPr lang="ro-RO"/>
          </a:p>
        </p:txBody>
      </p:sp>
    </p:spTree>
    <p:extLst>
      <p:ext uri="{BB962C8B-B14F-4D97-AF65-F5344CB8AC3E}">
        <p14:creationId xmlns:p14="http://schemas.microsoft.com/office/powerpoint/2010/main" val="384418716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000">
                <a:solidFill>
                  <a:schemeClr val="tx1"/>
                </a:solidFill>
              </a:defRPr>
            </a:lvl1pPr>
          </a:lstStyle>
          <a:p>
            <a:fld id="{BDB0B3A2-85CD-4CC3-83DB-E635ED53EFC3}" type="datetimeFigureOut">
              <a:rPr lang="ro-RO" smtClean="0"/>
              <a:t>28.02.2024</a:t>
            </a:fld>
            <a:endParaRPr lang="ro-RO"/>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ro-RO"/>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000">
                <a:solidFill>
                  <a:schemeClr val="tx1"/>
                </a:solidFill>
              </a:defRPr>
            </a:lvl1pPr>
          </a:lstStyle>
          <a:p>
            <a:fld id="{4E4528A0-6128-48C2-8B9C-100D3FC50702}" type="slidenum">
              <a:rPr lang="ro-RO" smtClean="0"/>
              <a:t>‹#›</a:t>
            </a:fld>
            <a:endParaRPr lang="ro-RO"/>
          </a:p>
        </p:txBody>
      </p:sp>
    </p:spTree>
    <p:extLst>
      <p:ext uri="{BB962C8B-B14F-4D97-AF65-F5344CB8AC3E}">
        <p14:creationId xmlns:p14="http://schemas.microsoft.com/office/powerpoint/2010/main" val="265126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3072" y="271141"/>
            <a:ext cx="9285515" cy="1089529"/>
          </a:xfrm>
          <a:prstGeom prst="rect">
            <a:avLst/>
          </a:prstGeom>
          <a:noFill/>
        </p:spPr>
        <p:txBody>
          <a:bodyPr wrap="square" rtlCol="0">
            <a:spAutoFit/>
          </a:bodyPr>
          <a:lstStyle/>
          <a:p>
            <a:pPr>
              <a:lnSpc>
                <a:spcPct val="90000"/>
              </a:lnSpc>
            </a:pPr>
            <a:r>
              <a:rPr lang="ro-RO" sz="3200" dirty="0">
                <a:solidFill>
                  <a:schemeClr val="tx2"/>
                </a:solidFill>
                <a:latin typeface="Constantia" panose="02030602050306030303" pitchFamily="18" charset="0"/>
              </a:rPr>
              <a:t>3 martie</a:t>
            </a:r>
            <a:endParaRPr lang="en-GB" sz="4000" b="1" dirty="0">
              <a:solidFill>
                <a:schemeClr val="tx2"/>
              </a:solidFill>
              <a:latin typeface="Constantia" panose="02030602050306030303" pitchFamily="18" charset="0"/>
            </a:endParaRPr>
          </a:p>
          <a:p>
            <a:pPr>
              <a:lnSpc>
                <a:spcPct val="90000"/>
              </a:lnSpc>
            </a:pPr>
            <a:r>
              <a:rPr lang="ro-RO" sz="4000" b="1" dirty="0">
                <a:solidFill>
                  <a:schemeClr val="tx2"/>
                </a:solidFill>
                <a:latin typeface="Constantia" panose="02030602050306030303" pitchFamily="18" charset="0"/>
              </a:rPr>
              <a:t>Christian &amp; Ina</a:t>
            </a:r>
            <a:endParaRPr lang="en-GB" sz="4000" b="1" dirty="0">
              <a:solidFill>
                <a:schemeClr val="tx2"/>
              </a:solidFill>
              <a:latin typeface="Constantia" panose="02030602050306030303" pitchFamily="18" charset="0"/>
            </a:endParaRPr>
          </a:p>
        </p:txBody>
      </p:sp>
      <p:sp>
        <p:nvSpPr>
          <p:cNvPr id="6" name="TextBox 5"/>
          <p:cNvSpPr txBox="1"/>
          <p:nvPr/>
        </p:nvSpPr>
        <p:spPr>
          <a:xfrm>
            <a:off x="4336983" y="1378926"/>
            <a:ext cx="6940617" cy="2677656"/>
          </a:xfrm>
          <a:prstGeom prst="rect">
            <a:avLst/>
          </a:prstGeom>
          <a:noFill/>
        </p:spPr>
        <p:txBody>
          <a:bodyPr wrap="square" rtlCol="0">
            <a:spAutoFit/>
          </a:bodyPr>
          <a:lstStyle/>
          <a:p>
            <a:r>
              <a:rPr lang="ro-RO" sz="2400" b="1" i="0" u="none" strike="noStrike" baseline="0">
                <a:solidFill>
                  <a:schemeClr val="tx2"/>
                </a:solidFill>
                <a:latin typeface="Constantia" panose="02030602050306030303" pitchFamily="18" charset="0"/>
              </a:rPr>
              <a:t>Slujesc </a:t>
            </a:r>
            <a:r>
              <a:rPr lang="ro-RO" sz="2400" i="0" u="none" strike="noStrike" baseline="0">
                <a:solidFill>
                  <a:schemeClr val="tx2"/>
                </a:solidFill>
                <a:latin typeface="Constantia" panose="02030602050306030303" pitchFamily="18" charset="0"/>
              </a:rPr>
              <a:t>în Liberia, Africa de Vest</a:t>
            </a:r>
          </a:p>
          <a:p>
            <a:r>
              <a:rPr lang="ro-RO" sz="2400" b="1" i="0" u="none" strike="noStrike" baseline="0" dirty="0">
                <a:solidFill>
                  <a:schemeClr val="tx2"/>
                </a:solidFill>
                <a:latin typeface="Constantia" panose="02030602050306030303" pitchFamily="18" charset="0"/>
              </a:rPr>
              <a:t>Trimiși de </a:t>
            </a:r>
            <a:r>
              <a:rPr lang="ro-RO" sz="2400" i="0" u="none" strike="noStrike" baseline="0" dirty="0">
                <a:solidFill>
                  <a:schemeClr val="tx2"/>
                </a:solidFill>
                <a:latin typeface="Constantia" panose="02030602050306030303" pitchFamily="18" charset="0"/>
              </a:rPr>
              <a:t>Biserica </a:t>
            </a:r>
            <a:r>
              <a:rPr lang="ro-RO" sz="2400" i="0" u="none" strike="noStrike" baseline="0" dirty="0" err="1">
                <a:solidFill>
                  <a:schemeClr val="tx2"/>
                </a:solidFill>
                <a:latin typeface="Constantia" panose="02030602050306030303" pitchFamily="18" charset="0"/>
              </a:rPr>
              <a:t>Maranata</a:t>
            </a:r>
            <a:r>
              <a:rPr lang="ro-RO" sz="2400" i="0" u="none" strike="noStrike" baseline="0" dirty="0">
                <a:solidFill>
                  <a:schemeClr val="tx2"/>
                </a:solidFill>
                <a:latin typeface="Constantia" panose="02030602050306030303" pitchFamily="18" charset="0"/>
              </a:rPr>
              <a:t> din Murfatlar, jud. Constanța</a:t>
            </a:r>
          </a:p>
          <a:p>
            <a:r>
              <a:rPr lang="ro-RO" sz="2400" b="1" i="0" u="none" strike="noStrike" baseline="0" dirty="0">
                <a:solidFill>
                  <a:schemeClr val="tx2"/>
                </a:solidFill>
                <a:latin typeface="Constantia" panose="02030602050306030303" pitchFamily="18" charset="0"/>
              </a:rPr>
              <a:t>În parteneriat cu </a:t>
            </a:r>
            <a:r>
              <a:rPr lang="ro-RO" sz="2400" i="0" u="none" strike="noStrike" baseline="0" dirty="0">
                <a:solidFill>
                  <a:schemeClr val="tx2"/>
                </a:solidFill>
                <a:latin typeface="Constantia" panose="02030602050306030303" pitchFamily="18" charset="0"/>
              </a:rPr>
              <a:t>agenția </a:t>
            </a:r>
            <a:r>
              <a:rPr lang="ro-RO" sz="2400" i="0" u="none" strike="noStrike" baseline="0" dirty="0" err="1">
                <a:solidFill>
                  <a:schemeClr val="tx2"/>
                </a:solidFill>
                <a:latin typeface="Constantia" panose="02030602050306030303" pitchFamily="18" charset="0"/>
              </a:rPr>
              <a:t>Kontaktmission</a:t>
            </a:r>
            <a:r>
              <a:rPr lang="ro-RO" sz="2400" i="0" u="none" strike="noStrike" baseline="0" dirty="0">
                <a:solidFill>
                  <a:schemeClr val="tx2"/>
                </a:solidFill>
                <a:latin typeface="Constantia" panose="02030602050306030303" pitchFamily="18" charset="0"/>
              </a:rPr>
              <a:t>, Germania</a:t>
            </a:r>
          </a:p>
          <a:p>
            <a:r>
              <a:rPr lang="ro-RO" sz="2400" b="1" i="0" u="none" strike="noStrike" baseline="0" dirty="0">
                <a:solidFill>
                  <a:schemeClr val="tx2"/>
                </a:solidFill>
                <a:latin typeface="Constantia" panose="02030602050306030303" pitchFamily="18" charset="0"/>
              </a:rPr>
              <a:t>Începând din </a:t>
            </a:r>
            <a:r>
              <a:rPr lang="ro-RO" sz="2400" i="0" u="none" strike="noStrike" baseline="0" dirty="0">
                <a:solidFill>
                  <a:schemeClr val="tx2"/>
                </a:solidFill>
                <a:latin typeface="Constantia" panose="02030602050306030303" pitchFamily="18" charset="0"/>
              </a:rPr>
              <a:t>2010 Christian în Liberia | 2007 Ina la CRST | 2022 ca familie în Liberia</a:t>
            </a:r>
          </a:p>
        </p:txBody>
      </p:sp>
      <p:sp>
        <p:nvSpPr>
          <p:cNvPr id="8" name="TextBox 7">
            <a:extLst>
              <a:ext uri="{FF2B5EF4-FFF2-40B4-BE49-F238E27FC236}">
                <a16:creationId xmlns:a16="http://schemas.microsoft.com/office/drawing/2014/main" id="{AFE19802-BF98-9428-0CDF-CA6880E217B2}"/>
              </a:ext>
            </a:extLst>
          </p:cNvPr>
          <p:cNvSpPr txBox="1"/>
          <p:nvPr/>
        </p:nvSpPr>
        <p:spPr>
          <a:xfrm>
            <a:off x="725682" y="3939845"/>
            <a:ext cx="10895300" cy="2908489"/>
          </a:xfrm>
          <a:prstGeom prst="rect">
            <a:avLst/>
          </a:prstGeom>
          <a:noFill/>
        </p:spPr>
        <p:txBody>
          <a:bodyPr wrap="square">
            <a:spAutoFit/>
          </a:bodyPr>
          <a:lstStyle/>
          <a:p>
            <a:r>
              <a:rPr lang="en-US" sz="2300" b="1" dirty="0">
                <a:solidFill>
                  <a:schemeClr val="tx2"/>
                </a:solidFill>
                <a:latin typeface="Constantia" panose="02030602050306030303" pitchFamily="18" charset="0"/>
              </a:rPr>
              <a:t>Se </a:t>
            </a:r>
            <a:r>
              <a:rPr lang="en-US" sz="2300" b="1" dirty="0" err="1">
                <a:solidFill>
                  <a:schemeClr val="tx2"/>
                </a:solidFill>
                <a:latin typeface="Constantia" panose="02030602050306030303" pitchFamily="18" charset="0"/>
              </a:rPr>
              <a:t>implică</a:t>
            </a:r>
            <a:r>
              <a:rPr lang="en-US" sz="2300" b="1" dirty="0">
                <a:solidFill>
                  <a:schemeClr val="tx2"/>
                </a:solidFill>
                <a:latin typeface="Constantia" panose="02030602050306030303" pitchFamily="18" charset="0"/>
              </a:rPr>
              <a:t> în:</a:t>
            </a:r>
          </a:p>
          <a:p>
            <a:pPr marL="342900" indent="-342900">
              <a:buFont typeface="Arial" panose="020B0604020202020204" pitchFamily="34" charset="0"/>
              <a:buChar char="•"/>
            </a:pPr>
            <a:r>
              <a:rPr lang="en-US" sz="2300" dirty="0">
                <a:solidFill>
                  <a:schemeClr val="tx2"/>
                </a:solidFill>
                <a:latin typeface="Constantia" panose="02030602050306030303" pitchFamily="18" charset="0"/>
              </a:rPr>
              <a:t>Conducerea </a:t>
            </a:r>
            <a:r>
              <a:rPr lang="en-US" sz="2300" dirty="0" err="1">
                <a:solidFill>
                  <a:schemeClr val="tx2"/>
                </a:solidFill>
                <a:latin typeface="Constantia" panose="02030602050306030303" pitchFamily="18" charset="0"/>
              </a:rPr>
              <a:t>bazei</a:t>
            </a:r>
            <a:r>
              <a:rPr lang="en-US" sz="2300" dirty="0">
                <a:solidFill>
                  <a:schemeClr val="tx2"/>
                </a:solidFill>
                <a:latin typeface="Constantia" panose="02030602050306030303" pitchFamily="18" charset="0"/>
              </a:rPr>
              <a:t> de misiune TPM și</a:t>
            </a:r>
            <a:r>
              <a:rPr lang="ro-RO" sz="2300" dirty="0">
                <a:solidFill>
                  <a:schemeClr val="tx2"/>
                </a:solidFill>
                <a:latin typeface="Constantia" panose="02030602050306030303" pitchFamily="18" charset="0"/>
              </a:rPr>
              <a:t> </a:t>
            </a:r>
            <a:r>
              <a:rPr lang="en-US" sz="2300" dirty="0" err="1">
                <a:solidFill>
                  <a:schemeClr val="tx2"/>
                </a:solidFill>
                <a:latin typeface="Constantia" panose="02030602050306030303" pitchFamily="18" charset="0"/>
              </a:rPr>
              <a:t>organizarea</a:t>
            </a:r>
            <a:r>
              <a:rPr lang="en-US" sz="2300" dirty="0">
                <a:solidFill>
                  <a:schemeClr val="tx2"/>
                </a:solidFill>
                <a:latin typeface="Constantia" panose="02030602050306030303" pitchFamily="18" charset="0"/>
              </a:rPr>
              <a:t> </a:t>
            </a:r>
            <a:r>
              <a:rPr lang="en-US" sz="2300" dirty="0" err="1">
                <a:solidFill>
                  <a:schemeClr val="tx2"/>
                </a:solidFill>
                <a:latin typeface="Constantia" panose="02030602050306030303" pitchFamily="18" charset="0"/>
              </a:rPr>
              <a:t>anuală</a:t>
            </a:r>
            <a:r>
              <a:rPr lang="en-US" sz="2300" dirty="0">
                <a:solidFill>
                  <a:schemeClr val="tx2"/>
                </a:solidFill>
                <a:latin typeface="Constantia" panose="02030602050306030303" pitchFamily="18" charset="0"/>
              </a:rPr>
              <a:t> a </a:t>
            </a:r>
            <a:r>
              <a:rPr lang="en-US" sz="2300" dirty="0" err="1">
                <a:solidFill>
                  <a:schemeClr val="tx2"/>
                </a:solidFill>
                <a:latin typeface="Constantia" panose="02030602050306030303" pitchFamily="18" charset="0"/>
              </a:rPr>
              <a:t>Școlii</a:t>
            </a:r>
            <a:r>
              <a:rPr lang="en-US" sz="2300" dirty="0">
                <a:solidFill>
                  <a:schemeClr val="tx2"/>
                </a:solidFill>
                <a:latin typeface="Constantia" panose="02030602050306030303" pitchFamily="18" charset="0"/>
              </a:rPr>
              <a:t> de </a:t>
            </a:r>
            <a:r>
              <a:rPr lang="en-US" sz="2300" dirty="0" err="1">
                <a:solidFill>
                  <a:schemeClr val="tx2"/>
                </a:solidFill>
                <a:latin typeface="Constantia" panose="02030602050306030303" pitchFamily="18" charset="0"/>
              </a:rPr>
              <a:t>Ucenicie</a:t>
            </a:r>
            <a:r>
              <a:rPr lang="ro-RO" sz="2300" dirty="0">
                <a:solidFill>
                  <a:schemeClr val="tx2"/>
                </a:solidFill>
                <a:latin typeface="Constantia" panose="02030602050306030303" pitchFamily="18" charset="0"/>
              </a:rPr>
              <a:t> </a:t>
            </a:r>
            <a:r>
              <a:rPr lang="en-US" sz="2300" dirty="0">
                <a:solidFill>
                  <a:schemeClr val="tx2"/>
                </a:solidFill>
                <a:latin typeface="Constantia" panose="02030602050306030303" pitchFamily="18" charset="0"/>
              </a:rPr>
              <a:t>(DTS)</a:t>
            </a:r>
          </a:p>
          <a:p>
            <a:pPr marL="342900" indent="-342900" algn="l">
              <a:buFont typeface="Arial" panose="020B0604020202020204" pitchFamily="34" charset="0"/>
              <a:buChar char="•"/>
            </a:pPr>
            <a:r>
              <a:rPr lang="en-US" sz="2300" dirty="0">
                <a:solidFill>
                  <a:schemeClr val="tx2"/>
                </a:solidFill>
                <a:latin typeface="Constantia" panose="02030602050306030303" pitchFamily="18" charset="0"/>
              </a:rPr>
              <a:t>Ucenicizarea </a:t>
            </a:r>
            <a:r>
              <a:rPr lang="en-US" sz="2300" dirty="0" err="1">
                <a:solidFill>
                  <a:schemeClr val="tx2"/>
                </a:solidFill>
                <a:latin typeface="Constantia" panose="02030602050306030303" pitchFamily="18" charset="0"/>
              </a:rPr>
              <a:t>tinerilor</a:t>
            </a:r>
            <a:r>
              <a:rPr lang="en-US" sz="2300" dirty="0">
                <a:solidFill>
                  <a:schemeClr val="tx2"/>
                </a:solidFill>
                <a:latin typeface="Constantia" panose="02030602050306030303" pitchFamily="18" charset="0"/>
              </a:rPr>
              <a:t> </a:t>
            </a:r>
            <a:r>
              <a:rPr lang="en-US" sz="2300" dirty="0" err="1">
                <a:solidFill>
                  <a:schemeClr val="tx2"/>
                </a:solidFill>
                <a:latin typeface="Constantia" panose="02030602050306030303" pitchFamily="18" charset="0"/>
              </a:rPr>
              <a:t>liberieni</a:t>
            </a:r>
            <a:r>
              <a:rPr lang="en-US" sz="2300" dirty="0">
                <a:solidFill>
                  <a:schemeClr val="tx2"/>
                </a:solidFill>
                <a:latin typeface="Constantia" panose="02030602050306030303" pitchFamily="18" charset="0"/>
              </a:rPr>
              <a:t> și </a:t>
            </a:r>
            <a:r>
              <a:rPr lang="en-US" sz="2300" dirty="0" err="1">
                <a:solidFill>
                  <a:schemeClr val="tx2"/>
                </a:solidFill>
                <a:latin typeface="Constantia" panose="02030602050306030303" pitchFamily="18" charset="0"/>
              </a:rPr>
              <a:t>motivarea</a:t>
            </a:r>
            <a:r>
              <a:rPr lang="en-US" sz="2300" dirty="0">
                <a:solidFill>
                  <a:schemeClr val="tx2"/>
                </a:solidFill>
                <a:latin typeface="Constantia" panose="02030602050306030303" pitchFamily="18" charset="0"/>
              </a:rPr>
              <a:t> acestora la o </a:t>
            </a:r>
            <a:r>
              <a:rPr lang="en-US" sz="2300" dirty="0" err="1">
                <a:solidFill>
                  <a:schemeClr val="tx2"/>
                </a:solidFill>
                <a:latin typeface="Constantia" panose="02030602050306030303" pitchFamily="18" charset="0"/>
              </a:rPr>
              <a:t>viață</a:t>
            </a:r>
            <a:r>
              <a:rPr lang="en-US" sz="2300" dirty="0">
                <a:solidFill>
                  <a:schemeClr val="tx2"/>
                </a:solidFill>
                <a:latin typeface="Constantia" panose="02030602050306030303" pitchFamily="18" charset="0"/>
              </a:rPr>
              <a:t> </a:t>
            </a:r>
            <a:r>
              <a:rPr lang="en-US" sz="2300" dirty="0" err="1">
                <a:solidFill>
                  <a:schemeClr val="tx2"/>
                </a:solidFill>
                <a:latin typeface="Constantia" panose="02030602050306030303" pitchFamily="18" charset="0"/>
              </a:rPr>
              <a:t>spirituală</a:t>
            </a:r>
            <a:r>
              <a:rPr lang="ro-RO" sz="230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disciplinată</a:t>
            </a:r>
            <a:r>
              <a:rPr lang="en-US" sz="2300" b="0" i="0" u="none" strike="noStrike" baseline="0" dirty="0">
                <a:solidFill>
                  <a:schemeClr val="tx2"/>
                </a:solidFill>
                <a:latin typeface="Constantia" panose="02030602050306030303" pitchFamily="18" charset="0"/>
              </a:rPr>
              <a:t> </a:t>
            </a:r>
          </a:p>
          <a:p>
            <a:pPr marL="342900" indent="-342900">
              <a:buFont typeface="Arial" panose="020B0604020202020204" pitchFamily="34" charset="0"/>
              <a:buChar char="•"/>
            </a:pPr>
            <a:r>
              <a:rPr lang="en-US" sz="2300" b="0" i="0" u="none" strike="noStrike" baseline="0" dirty="0" err="1">
                <a:solidFill>
                  <a:schemeClr val="tx2"/>
                </a:solidFill>
                <a:latin typeface="Constantia" panose="02030602050306030303" pitchFamily="18" charset="0"/>
              </a:rPr>
              <a:t>Asistarea</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generației</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tinere</a:t>
            </a:r>
            <a:r>
              <a:rPr lang="en-US" sz="2300" b="0" i="0" u="none" strike="noStrike" baseline="0" dirty="0">
                <a:solidFill>
                  <a:schemeClr val="tx2"/>
                </a:solidFill>
                <a:latin typeface="Constantia" panose="02030602050306030303" pitchFamily="18" charset="0"/>
              </a:rPr>
              <a:t> în </a:t>
            </a:r>
            <a:r>
              <a:rPr lang="en-US" sz="2300" b="0" i="0" u="none" strike="noStrike" baseline="0" dirty="0" err="1">
                <a:solidFill>
                  <a:schemeClr val="tx2"/>
                </a:solidFill>
                <a:latin typeface="Constantia" panose="02030602050306030303" pitchFamily="18" charset="0"/>
              </a:rPr>
              <a:t>depășirea</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traumelor</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suferite</a:t>
            </a:r>
            <a:r>
              <a:rPr lang="en-US" sz="2300" b="0" i="0" u="none" strike="noStrike" baseline="0" dirty="0">
                <a:solidFill>
                  <a:schemeClr val="tx2"/>
                </a:solidFill>
                <a:latin typeface="Constantia" panose="02030602050306030303" pitchFamily="18" charset="0"/>
              </a:rPr>
              <a:t> în </a:t>
            </a:r>
            <a:r>
              <a:rPr lang="en-US" sz="2300" b="0" i="0" u="none" strike="noStrike" baseline="0" dirty="0" err="1">
                <a:solidFill>
                  <a:schemeClr val="tx2"/>
                </a:solidFill>
                <a:latin typeface="Constantia" panose="02030602050306030303" pitchFamily="18" charset="0"/>
              </a:rPr>
              <a:t>timpul</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războaielor</a:t>
            </a:r>
            <a:r>
              <a:rPr lang="en-US" sz="2300" b="0" i="0" u="none" strike="noStrike" baseline="0" dirty="0">
                <a:solidFill>
                  <a:schemeClr val="tx2"/>
                </a:solidFill>
                <a:latin typeface="Constantia" panose="02030602050306030303" pitchFamily="18" charset="0"/>
              </a:rPr>
              <a:t> civile și </a:t>
            </a:r>
            <a:r>
              <a:rPr lang="en-US" sz="2300" b="0" i="0" u="none" strike="noStrike" baseline="0" dirty="0" err="1">
                <a:solidFill>
                  <a:schemeClr val="tx2"/>
                </a:solidFill>
                <a:latin typeface="Constantia" panose="02030602050306030303" pitchFamily="18" charset="0"/>
              </a:rPr>
              <a:t>oferirea</a:t>
            </a:r>
            <a:r>
              <a:rPr lang="en-US" sz="2300" b="0" i="0" u="none" strike="noStrike" baseline="0" dirty="0">
                <a:solidFill>
                  <a:schemeClr val="tx2"/>
                </a:solidFill>
                <a:latin typeface="Constantia" panose="02030602050306030303" pitchFamily="18" charset="0"/>
              </a:rPr>
              <a:t> unei </a:t>
            </a:r>
            <a:r>
              <a:rPr lang="en-US" sz="2300" b="0" i="0" u="none" strike="noStrike" baseline="0" dirty="0" err="1">
                <a:solidFill>
                  <a:schemeClr val="tx2"/>
                </a:solidFill>
                <a:latin typeface="Constantia" panose="02030602050306030303" pitchFamily="18" charset="0"/>
              </a:rPr>
              <a:t>șanse</a:t>
            </a:r>
            <a:r>
              <a:rPr lang="en-US" sz="2300" b="0" i="0" u="none" strike="noStrike" baseline="0" dirty="0">
                <a:solidFill>
                  <a:schemeClr val="tx2"/>
                </a:solidFill>
                <a:latin typeface="Constantia" panose="02030602050306030303" pitchFamily="18" charset="0"/>
              </a:rPr>
              <a:t> la </a:t>
            </a:r>
            <a:r>
              <a:rPr lang="en-US" sz="2300" b="0" i="0" u="none" strike="noStrike" baseline="0" dirty="0" err="1">
                <a:solidFill>
                  <a:schemeClr val="tx2"/>
                </a:solidFill>
                <a:latin typeface="Constantia" panose="02030602050306030303" pitchFamily="18" charset="0"/>
              </a:rPr>
              <a:t>educație</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copiilor</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liberieni</a:t>
            </a:r>
            <a:r>
              <a:rPr lang="en-US" sz="2300" b="0" i="0" u="none" strike="noStrike" baseline="0" dirty="0">
                <a:solidFill>
                  <a:schemeClr val="tx2"/>
                </a:solidFill>
                <a:latin typeface="Constantia" panose="02030602050306030303" pitchFamily="18" charset="0"/>
              </a:rPr>
              <a:t> </a:t>
            </a:r>
          </a:p>
          <a:p>
            <a:pPr marL="342900" indent="-342900">
              <a:buFont typeface="Arial" panose="020B0604020202020204" pitchFamily="34" charset="0"/>
              <a:buChar char="•"/>
            </a:pPr>
            <a:r>
              <a:rPr lang="en-US" sz="2300" b="0" i="0" u="none" strike="noStrike" baseline="0" dirty="0" err="1">
                <a:solidFill>
                  <a:schemeClr val="tx2"/>
                </a:solidFill>
                <a:latin typeface="Constantia" panose="02030602050306030303" pitchFamily="18" charset="0"/>
              </a:rPr>
              <a:t>Coordonarea</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misionarilor</a:t>
            </a:r>
            <a:r>
              <a:rPr lang="en-US" sz="2300" b="0" i="0" u="none" strike="noStrike" baseline="0" dirty="0">
                <a:solidFill>
                  <a:schemeClr val="tx2"/>
                </a:solidFill>
                <a:latin typeface="Constantia" panose="02030602050306030303" pitchFamily="18" charset="0"/>
              </a:rPr>
              <a:t> APME care slujesc pe </a:t>
            </a:r>
            <a:r>
              <a:rPr lang="en-US" sz="2300" b="0" i="0" u="none" strike="noStrike" baseline="0" dirty="0" err="1">
                <a:solidFill>
                  <a:schemeClr val="tx2"/>
                </a:solidFill>
                <a:latin typeface="Constantia" panose="02030602050306030303" pitchFamily="18" charset="0"/>
              </a:rPr>
              <a:t>continentul</a:t>
            </a:r>
            <a:r>
              <a:rPr lang="en-US" sz="2300" b="0" i="0" u="none" strike="noStrike" baseline="0" dirty="0">
                <a:solidFill>
                  <a:schemeClr val="tx2"/>
                </a:solidFill>
                <a:latin typeface="Constantia" panose="02030602050306030303" pitchFamily="18" charset="0"/>
              </a:rPr>
              <a:t> </a:t>
            </a:r>
            <a:r>
              <a:rPr lang="en-US" sz="2300" b="0" i="0" u="none" strike="noStrike" baseline="0" dirty="0" err="1">
                <a:solidFill>
                  <a:schemeClr val="tx2"/>
                </a:solidFill>
                <a:latin typeface="Constantia" panose="02030602050306030303" pitchFamily="18" charset="0"/>
              </a:rPr>
              <a:t>african</a:t>
            </a:r>
            <a:r>
              <a:rPr lang="en-US" sz="2300" b="0" i="0" u="none" strike="noStrike" baseline="0" dirty="0">
                <a:solidFill>
                  <a:schemeClr val="tx2"/>
                </a:solidFill>
                <a:latin typeface="Constantia" panose="02030602050306030303" pitchFamily="18" charset="0"/>
              </a:rPr>
              <a:t> </a:t>
            </a:r>
          </a:p>
          <a:p>
            <a:pPr marL="342900" indent="-342900">
              <a:buFont typeface="Arial" panose="020B0604020202020204" pitchFamily="34" charset="0"/>
              <a:buChar char="•"/>
            </a:pPr>
            <a:endParaRPr lang="en-US" sz="2200" dirty="0">
              <a:solidFill>
                <a:schemeClr val="tx2"/>
              </a:solidFill>
              <a:latin typeface="Constantia" panose="02030602050306030303" pitchFamily="18" charset="0"/>
            </a:endParaRPr>
          </a:p>
        </p:txBody>
      </p:sp>
      <p:pic>
        <p:nvPicPr>
          <p:cNvPr id="4" name="Picture 3">
            <a:extLst>
              <a:ext uri="{FF2B5EF4-FFF2-40B4-BE49-F238E27FC236}">
                <a16:creationId xmlns:a16="http://schemas.microsoft.com/office/drawing/2014/main" id="{7E9114C0-70CA-FD79-F58F-FB49161E102E}"/>
              </a:ext>
            </a:extLst>
          </p:cNvPr>
          <p:cNvPicPr>
            <a:picLocks noChangeAspect="1"/>
          </p:cNvPicPr>
          <p:nvPr/>
        </p:nvPicPr>
        <p:blipFill>
          <a:blip r:embed="rId2"/>
          <a:stretch>
            <a:fillRect/>
          </a:stretch>
        </p:blipFill>
        <p:spPr>
          <a:xfrm>
            <a:off x="1074790" y="1463910"/>
            <a:ext cx="3030232" cy="2507687"/>
          </a:xfrm>
          <a:prstGeom prst="rect">
            <a:avLst/>
          </a:prstGeom>
        </p:spPr>
      </p:pic>
    </p:spTree>
    <p:extLst>
      <p:ext uri="{BB962C8B-B14F-4D97-AF65-F5344CB8AC3E}">
        <p14:creationId xmlns:p14="http://schemas.microsoft.com/office/powerpoint/2010/main" val="293943842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491" y="578338"/>
            <a:ext cx="7573109" cy="5755422"/>
          </a:xfrm>
          <a:prstGeom prst="rect">
            <a:avLst/>
          </a:prstGeom>
          <a:noFill/>
        </p:spPr>
        <p:txBody>
          <a:bodyPr wrap="square" rtlCol="0">
            <a:spAutoFit/>
          </a:bodyPr>
          <a:lstStyle/>
          <a:p>
            <a:r>
              <a:rPr lang="en-GB" sz="2300" b="1" dirty="0">
                <a:solidFill>
                  <a:schemeClr val="tx2"/>
                </a:solidFill>
                <a:latin typeface="Constantia" panose="02030602050306030303" pitchFamily="18" charset="0"/>
              </a:rPr>
              <a:t>Motive de </a:t>
            </a:r>
            <a:r>
              <a:rPr lang="en-GB" sz="2300" b="1" dirty="0" err="1">
                <a:solidFill>
                  <a:schemeClr val="tx2"/>
                </a:solidFill>
                <a:latin typeface="Constantia" panose="02030602050306030303" pitchFamily="18" charset="0"/>
              </a:rPr>
              <a:t>rugăciune</a:t>
            </a:r>
            <a:r>
              <a:rPr lang="en-GB" sz="2300" b="1" dirty="0">
                <a:solidFill>
                  <a:schemeClr val="tx2"/>
                </a:solidFill>
                <a:latin typeface="Constantia" panose="02030602050306030303" pitchFamily="18" charset="0"/>
              </a:rPr>
              <a:t>: </a:t>
            </a:r>
            <a:endParaRPr lang="en-GB" sz="2300" dirty="0">
              <a:solidFill>
                <a:schemeClr val="tx2"/>
              </a:solidFill>
              <a:latin typeface="Constantia" panose="02030602050306030303" pitchFamily="18" charset="0"/>
            </a:endParaRPr>
          </a:p>
          <a:p>
            <a:pPr marL="285750" indent="-285750">
              <a:buFont typeface="Arial" panose="020B0604020202020204" pitchFamily="34" charset="0"/>
              <a:buChar char="•"/>
            </a:pPr>
            <a:r>
              <a:rPr lang="ro-RO" sz="2300" b="0" i="0" u="none" strike="noStrike" baseline="0" dirty="0">
                <a:solidFill>
                  <a:schemeClr val="tx2"/>
                </a:solidFill>
                <a:latin typeface="Constantia" panose="02030602050306030303" pitchFamily="18" charset="0"/>
              </a:rPr>
              <a:t>Pentru tinerii studenți: să fie transformați prin puterea Cuvântului și a Duhului Sfânt și să devină sare și lumină.</a:t>
            </a:r>
          </a:p>
          <a:p>
            <a:pPr marL="285750" indent="-285750">
              <a:buFont typeface="Arial" panose="020B0604020202020204" pitchFamily="34" charset="0"/>
              <a:buChar char="•"/>
            </a:pPr>
            <a:r>
              <a:rPr lang="ro-RO" sz="2300" b="0" i="0" u="none" strike="noStrike" baseline="0" dirty="0">
                <a:solidFill>
                  <a:schemeClr val="tx2"/>
                </a:solidFill>
                <a:latin typeface="Constantia" panose="02030602050306030303" pitchFamily="18" charset="0"/>
              </a:rPr>
              <a:t>Pentru credincioși, să se desprindă de practicile animiste, iar prin lucrările de compasiune desfășurate să se diminueze rănile produse de sărăcie.</a:t>
            </a:r>
          </a:p>
          <a:p>
            <a:pPr marL="285750" indent="-285750">
              <a:buFont typeface="Arial" panose="020B0604020202020204" pitchFamily="34" charset="0"/>
              <a:buChar char="•"/>
            </a:pPr>
            <a:r>
              <a:rPr lang="ro-RO" sz="2300" b="0" i="0" u="none" strike="noStrike" baseline="0" dirty="0">
                <a:solidFill>
                  <a:schemeClr val="tx2"/>
                </a:solidFill>
                <a:latin typeface="Constantia" panose="02030602050306030303" pitchFamily="18" charset="0"/>
              </a:rPr>
              <a:t>Pentru călăuzirea Duhului Sfânt în coordonarea misionarilor APME din Africa.</a:t>
            </a:r>
          </a:p>
          <a:p>
            <a:pPr marL="285750" indent="-285750">
              <a:buFont typeface="Arial" panose="020B0604020202020204" pitchFamily="34" charset="0"/>
              <a:buChar char="•"/>
            </a:pPr>
            <a:r>
              <a:rPr lang="ro-RO" sz="2300" b="0" i="0" u="none" strike="noStrike" baseline="0" dirty="0">
                <a:solidFill>
                  <a:schemeClr val="tx2"/>
                </a:solidFill>
                <a:latin typeface="Constantia" panose="02030602050306030303" pitchFamily="18" charset="0"/>
              </a:rPr>
              <a:t>Pentru familia lor: izbândă în luptele spirituale și puterea Duhului pentru a putea sluji în dragoste, neobosiți.</a:t>
            </a:r>
          </a:p>
          <a:p>
            <a:pPr marL="285750" indent="-285750">
              <a:buFont typeface="Arial" panose="020B0604020202020204" pitchFamily="34" charset="0"/>
              <a:buChar char="•"/>
            </a:pPr>
            <a:endParaRPr lang="ro-RO" sz="2300" dirty="0">
              <a:solidFill>
                <a:schemeClr val="tx2"/>
              </a:solidFill>
              <a:latin typeface="Constantia" panose="02030602050306030303" pitchFamily="18" charset="0"/>
            </a:endParaRPr>
          </a:p>
          <a:p>
            <a:r>
              <a:rPr lang="en-GB" sz="2300" b="1" dirty="0">
                <a:solidFill>
                  <a:schemeClr val="tx2"/>
                </a:solidFill>
                <a:latin typeface="Constantia" panose="02030602050306030303" pitchFamily="18" charset="0"/>
              </a:rPr>
              <a:t>Motto: </a:t>
            </a:r>
            <a:endParaRPr lang="ro-RO" sz="2300" b="0" i="0" u="none" strike="noStrike" baseline="0" dirty="0">
              <a:solidFill>
                <a:schemeClr val="tx2"/>
              </a:solidFill>
              <a:latin typeface="Constantia" panose="02030602050306030303" pitchFamily="18" charset="0"/>
            </a:endParaRPr>
          </a:p>
          <a:p>
            <a:r>
              <a:rPr lang="ro-RO" sz="2300" b="0" i="0" u="none" strike="noStrike" baseline="0" dirty="0">
                <a:solidFill>
                  <a:schemeClr val="tx2"/>
                </a:solidFill>
                <a:latin typeface="Constantia" panose="02030602050306030303" pitchFamily="18" charset="0"/>
              </a:rPr>
              <a:t>Am auzit glasul Domnului întrebând: „Pe cine să trimit și cine va merge pentru Noi?” Eu am răspuns: „Iată-mă, trimite-mă!” Isaia 6:8</a:t>
            </a:r>
            <a:endParaRPr lang="en-GB" sz="2300" b="1" dirty="0">
              <a:solidFill>
                <a:schemeClr val="tx2"/>
              </a:solidFill>
              <a:latin typeface="Constantia" panose="0203060205030603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7196291" y="724016"/>
            <a:ext cx="5443942" cy="4082139"/>
          </a:xfrm>
          <a:prstGeom prst="rect">
            <a:avLst/>
          </a:prstGeom>
        </p:spPr>
      </p:pic>
      <p:sp>
        <p:nvSpPr>
          <p:cNvPr id="6" name="TextBox 5"/>
          <p:cNvSpPr txBox="1"/>
          <p:nvPr/>
        </p:nvSpPr>
        <p:spPr>
          <a:xfrm>
            <a:off x="9158710" y="5062126"/>
            <a:ext cx="1867877" cy="507831"/>
          </a:xfrm>
          <a:prstGeom prst="rect">
            <a:avLst/>
          </a:prstGeom>
          <a:noFill/>
        </p:spPr>
        <p:txBody>
          <a:bodyPr wrap="square" rtlCol="0">
            <a:spAutoFit/>
          </a:bodyPr>
          <a:lstStyle/>
          <a:p>
            <a:pPr algn="ctr">
              <a:lnSpc>
                <a:spcPct val="90000"/>
              </a:lnSpc>
            </a:pPr>
            <a:r>
              <a:rPr lang="ro-RO" sz="3000" b="1" dirty="0">
                <a:solidFill>
                  <a:schemeClr val="tx2"/>
                </a:solidFill>
                <a:latin typeface="Constantia" panose="02030602050306030303" pitchFamily="18" charset="0"/>
              </a:rPr>
              <a:t>Liberia</a:t>
            </a:r>
            <a:endParaRPr lang="en-GB" sz="3000" b="1"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71194425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970" y="304800"/>
            <a:ext cx="10446430" cy="1323439"/>
          </a:xfrm>
          <a:prstGeom prst="rect">
            <a:avLst/>
          </a:prstGeom>
          <a:noFill/>
        </p:spPr>
        <p:txBody>
          <a:bodyPr wrap="square" rtlCol="0">
            <a:spAutoFit/>
          </a:bodyPr>
          <a:lstStyle/>
          <a:p>
            <a:pPr algn="ctr"/>
            <a:r>
              <a:rPr lang="ro-RO" sz="4000" b="0" i="0" u="none" strike="noStrike" baseline="0" dirty="0">
                <a:solidFill>
                  <a:schemeClr val="tx2"/>
                </a:solidFill>
                <a:latin typeface="Constantia" panose="02030602050306030303" pitchFamily="18" charset="0"/>
                <a:ea typeface="Sans Serif Collection" panose="020B0502040504020204" pitchFamily="34" charset="0"/>
                <a:cs typeface="Sans Serif Collection" panose="020B0502040504020204" pitchFamily="34" charset="0"/>
              </a:rPr>
              <a:t>Grupuri etnice neevanghelizate</a:t>
            </a:r>
          </a:p>
          <a:p>
            <a:pPr algn="ctr"/>
            <a:r>
              <a:rPr lang="ro-RO" sz="4000" b="0" i="0" u="none" strike="noStrike" baseline="0" dirty="0">
                <a:solidFill>
                  <a:schemeClr val="tx2"/>
                </a:solidFill>
                <a:latin typeface="Constantia" panose="02030602050306030303" pitchFamily="18" charset="0"/>
                <a:ea typeface="Sans Serif Collection" panose="020B0502040504020204" pitchFamily="34" charset="0"/>
                <a:cs typeface="Sans Serif Collection" panose="020B0502040504020204" pitchFamily="34" charset="0"/>
              </a:rPr>
              <a:t>ARINGA, UGANDA</a:t>
            </a:r>
          </a:p>
        </p:txBody>
      </p:sp>
      <p:sp>
        <p:nvSpPr>
          <p:cNvPr id="5" name="TextBox 4"/>
          <p:cNvSpPr txBox="1"/>
          <p:nvPr/>
        </p:nvSpPr>
        <p:spPr>
          <a:xfrm>
            <a:off x="849807" y="4167664"/>
            <a:ext cx="10854438" cy="2308324"/>
          </a:xfrm>
          <a:prstGeom prst="rect">
            <a:avLst/>
          </a:prstGeom>
          <a:noFill/>
        </p:spPr>
        <p:txBody>
          <a:bodyPr wrap="square" rtlCol="0">
            <a:spAutoFit/>
          </a:bodyPr>
          <a:lstStyle/>
          <a:p>
            <a:r>
              <a:rPr lang="ro-RO" sz="2400" i="0" u="none" strike="noStrike" baseline="0" dirty="0">
                <a:solidFill>
                  <a:schemeClr val="tx2"/>
                </a:solidFill>
                <a:latin typeface="Constantia" panose="02030602050306030303" pitchFamily="18" charset="0"/>
              </a:rPr>
              <a:t>Majoritatea celor din poporul </a:t>
            </a:r>
            <a:r>
              <a:rPr lang="ro-RO" sz="2400" i="0" u="none" strike="noStrike" baseline="0" dirty="0" err="1">
                <a:solidFill>
                  <a:schemeClr val="tx2"/>
                </a:solidFill>
                <a:latin typeface="Constantia" panose="02030602050306030303" pitchFamily="18" charset="0"/>
              </a:rPr>
              <a:t>aringa</a:t>
            </a:r>
            <a:r>
              <a:rPr lang="ro-RO" sz="2400" dirty="0">
                <a:solidFill>
                  <a:schemeClr val="tx2"/>
                </a:solidFill>
                <a:latin typeface="Constantia" panose="02030602050306030303" pitchFamily="18" charset="0"/>
              </a:rPr>
              <a:t> </a:t>
            </a:r>
            <a:r>
              <a:rPr lang="ro-RO" sz="2400" i="0" u="none" strike="noStrike" baseline="0" dirty="0">
                <a:solidFill>
                  <a:schemeClr val="tx2"/>
                </a:solidFill>
                <a:latin typeface="Constantia" panose="02030602050306030303" pitchFamily="18" charset="0"/>
              </a:rPr>
              <a:t>sunt musulmani, dar există și un număr mic de creștini între ei. Reacția lor în fața mărturiei creștine este mixtă. Unii o acceptă și ar vrea să devină creștini, dar le este frică de persecuție din partea societății, alții sunt supărați când văd creștinii predicând Evanghelia și îi alungă, îi insultă sau îi ignoră. În unele cazuri se prefac că acceptă mesajul Evangheliei pentru a avea ceva câștiguri personale, precum ajutor financiar.</a:t>
            </a:r>
          </a:p>
        </p:txBody>
      </p:sp>
      <p:sp>
        <p:nvSpPr>
          <p:cNvPr id="3" name="TextBox 2">
            <a:extLst>
              <a:ext uri="{FF2B5EF4-FFF2-40B4-BE49-F238E27FC236}">
                <a16:creationId xmlns:a16="http://schemas.microsoft.com/office/drawing/2014/main" id="{F7A383C5-9CA1-1DC2-69BA-D4DEFD8A942C}"/>
              </a:ext>
            </a:extLst>
          </p:cNvPr>
          <p:cNvSpPr txBox="1"/>
          <p:nvPr/>
        </p:nvSpPr>
        <p:spPr>
          <a:xfrm>
            <a:off x="3729946" y="1682594"/>
            <a:ext cx="4599629" cy="2492990"/>
          </a:xfrm>
          <a:prstGeom prst="rect">
            <a:avLst/>
          </a:prstGeom>
          <a:noFill/>
        </p:spPr>
        <p:txBody>
          <a:bodyPr wrap="square">
            <a:spAutoFit/>
          </a:bodyPr>
          <a:lstStyle/>
          <a:p>
            <a:r>
              <a:rPr lang="en-US" sz="2600" b="1" dirty="0" err="1">
                <a:solidFill>
                  <a:schemeClr val="tx2"/>
                </a:solidFill>
                <a:latin typeface="Constantia" panose="02030602050306030303" pitchFamily="18" charset="0"/>
              </a:rPr>
              <a:t>Limba</a:t>
            </a:r>
            <a:r>
              <a:rPr lang="en-US" sz="2600" b="1" dirty="0">
                <a:solidFill>
                  <a:schemeClr val="tx2"/>
                </a:solidFill>
                <a:latin typeface="Constantia" panose="02030602050306030303" pitchFamily="18" charset="0"/>
              </a:rPr>
              <a:t>: </a:t>
            </a:r>
            <a:r>
              <a:rPr lang="en-US" sz="2600" dirty="0" err="1">
                <a:solidFill>
                  <a:schemeClr val="tx2"/>
                </a:solidFill>
                <a:latin typeface="Constantia" panose="02030602050306030303" pitchFamily="18" charset="0"/>
              </a:rPr>
              <a:t>aringa</a:t>
            </a:r>
            <a:endParaRPr lang="en-US" sz="2600" dirty="0">
              <a:solidFill>
                <a:schemeClr val="tx2"/>
              </a:solidFill>
              <a:latin typeface="Constantia" panose="02030602050306030303" pitchFamily="18" charset="0"/>
            </a:endParaRPr>
          </a:p>
          <a:p>
            <a:r>
              <a:rPr lang="en-US" sz="2600" b="1" dirty="0" err="1">
                <a:solidFill>
                  <a:schemeClr val="tx2"/>
                </a:solidFill>
                <a:latin typeface="Constantia" panose="02030602050306030303" pitchFamily="18" charset="0"/>
              </a:rPr>
              <a:t>Populație</a:t>
            </a:r>
            <a:r>
              <a:rPr lang="en-US" sz="2600" b="1" dirty="0">
                <a:solidFill>
                  <a:schemeClr val="tx2"/>
                </a:solidFill>
                <a:latin typeface="Constantia" panose="02030602050306030303" pitchFamily="18" charset="0"/>
              </a:rPr>
              <a:t>: </a:t>
            </a:r>
            <a:r>
              <a:rPr lang="en-US" sz="2600" dirty="0">
                <a:solidFill>
                  <a:schemeClr val="tx2"/>
                </a:solidFill>
                <a:latin typeface="Constantia" panose="02030602050306030303" pitchFamily="18" charset="0"/>
              </a:rPr>
              <a:t>650.000</a:t>
            </a:r>
          </a:p>
          <a:p>
            <a:r>
              <a:rPr lang="en-US" sz="2600" b="1" dirty="0">
                <a:solidFill>
                  <a:schemeClr val="tx2"/>
                </a:solidFill>
                <a:latin typeface="Constantia" panose="02030602050306030303" pitchFamily="18" charset="0"/>
              </a:rPr>
              <a:t>Biblia: </a:t>
            </a:r>
            <a:r>
              <a:rPr lang="en-US" sz="2600" dirty="0" err="1">
                <a:solidFill>
                  <a:schemeClr val="tx2"/>
                </a:solidFill>
                <a:latin typeface="Constantia" panose="02030602050306030303" pitchFamily="18" charset="0"/>
              </a:rPr>
              <a:t>Noul</a:t>
            </a:r>
            <a:r>
              <a:rPr lang="en-US" sz="2600" dirty="0">
                <a:solidFill>
                  <a:schemeClr val="tx2"/>
                </a:solidFill>
                <a:latin typeface="Constantia" panose="02030602050306030303" pitchFamily="18" charset="0"/>
              </a:rPr>
              <a:t> Testament</a:t>
            </a:r>
            <a:r>
              <a:rPr lang="ro-RO" sz="2600" dirty="0">
                <a:solidFill>
                  <a:schemeClr val="tx2"/>
                </a:solidFill>
                <a:latin typeface="Constantia" panose="02030602050306030303" pitchFamily="18" charset="0"/>
              </a:rPr>
              <a:t> </a:t>
            </a:r>
            <a:r>
              <a:rPr lang="en-US" sz="2600" dirty="0" err="1">
                <a:solidFill>
                  <a:schemeClr val="tx2"/>
                </a:solidFill>
                <a:latin typeface="Constantia" panose="02030602050306030303" pitchFamily="18" charset="0"/>
              </a:rPr>
              <a:t>tradus</a:t>
            </a:r>
            <a:endParaRPr lang="en-US" sz="2600" dirty="0">
              <a:solidFill>
                <a:schemeClr val="tx2"/>
              </a:solidFill>
              <a:latin typeface="Constantia" panose="02030602050306030303" pitchFamily="18" charset="0"/>
            </a:endParaRPr>
          </a:p>
          <a:p>
            <a:r>
              <a:rPr lang="en-US" sz="2600" b="1" dirty="0" err="1">
                <a:solidFill>
                  <a:schemeClr val="tx2"/>
                </a:solidFill>
                <a:latin typeface="Constantia" panose="02030602050306030303" pitchFamily="18" charset="0"/>
              </a:rPr>
              <a:t>Religia</a:t>
            </a:r>
            <a:r>
              <a:rPr lang="en-US" sz="2600" b="1" dirty="0">
                <a:solidFill>
                  <a:schemeClr val="tx2"/>
                </a:solidFill>
                <a:latin typeface="Constantia" panose="02030602050306030303" pitchFamily="18" charset="0"/>
              </a:rPr>
              <a:t> </a:t>
            </a:r>
            <a:r>
              <a:rPr lang="en-US" sz="2600" b="1" dirty="0" err="1">
                <a:solidFill>
                  <a:schemeClr val="tx2"/>
                </a:solidFill>
                <a:latin typeface="Constantia" panose="02030602050306030303" pitchFamily="18" charset="0"/>
              </a:rPr>
              <a:t>principală</a:t>
            </a:r>
            <a:r>
              <a:rPr lang="en-US" sz="2600" b="1" dirty="0">
                <a:solidFill>
                  <a:schemeClr val="tx2"/>
                </a:solidFill>
                <a:latin typeface="Constantia" panose="02030602050306030303" pitchFamily="18" charset="0"/>
              </a:rPr>
              <a:t>: </a:t>
            </a:r>
            <a:r>
              <a:rPr lang="en-US" sz="2600" dirty="0" err="1">
                <a:solidFill>
                  <a:schemeClr val="tx2"/>
                </a:solidFill>
                <a:latin typeface="Constantia" panose="02030602050306030303" pitchFamily="18" charset="0"/>
              </a:rPr>
              <a:t>islam</a:t>
            </a:r>
            <a:endParaRPr lang="en-US" sz="2600" dirty="0">
              <a:solidFill>
                <a:schemeClr val="tx2"/>
              </a:solidFill>
              <a:latin typeface="Constantia" panose="02030602050306030303" pitchFamily="18" charset="0"/>
            </a:endParaRPr>
          </a:p>
          <a:p>
            <a:r>
              <a:rPr lang="en-US" sz="2600" b="1" dirty="0" err="1">
                <a:solidFill>
                  <a:schemeClr val="tx2"/>
                </a:solidFill>
                <a:latin typeface="Constantia" panose="02030602050306030303" pitchFamily="18" charset="0"/>
              </a:rPr>
              <a:t>Aderență</a:t>
            </a:r>
            <a:r>
              <a:rPr lang="en-US" sz="2600" b="1" dirty="0">
                <a:solidFill>
                  <a:schemeClr val="tx2"/>
                </a:solidFill>
                <a:latin typeface="Constantia" panose="02030602050306030303" pitchFamily="18" charset="0"/>
              </a:rPr>
              <a:t> </a:t>
            </a:r>
            <a:r>
              <a:rPr lang="en-US" sz="2600" b="1" dirty="0" err="1">
                <a:solidFill>
                  <a:schemeClr val="tx2"/>
                </a:solidFill>
                <a:latin typeface="Constantia" panose="02030602050306030303" pitchFamily="18" charset="0"/>
              </a:rPr>
              <a:t>creștină</a:t>
            </a:r>
            <a:r>
              <a:rPr lang="en-US" sz="2600" b="1" dirty="0">
                <a:solidFill>
                  <a:schemeClr val="tx2"/>
                </a:solidFill>
                <a:latin typeface="Constantia" panose="02030602050306030303" pitchFamily="18" charset="0"/>
              </a:rPr>
              <a:t>: </a:t>
            </a:r>
            <a:r>
              <a:rPr lang="en-US" sz="2600" dirty="0">
                <a:solidFill>
                  <a:schemeClr val="tx2"/>
                </a:solidFill>
                <a:latin typeface="Constantia" panose="02030602050306030303" pitchFamily="18" charset="0"/>
              </a:rPr>
              <a:t>1,9%</a:t>
            </a:r>
          </a:p>
          <a:p>
            <a:r>
              <a:rPr lang="en-US" sz="2600" b="1" dirty="0" err="1">
                <a:solidFill>
                  <a:schemeClr val="tx2"/>
                </a:solidFill>
                <a:latin typeface="Constantia" panose="02030602050306030303" pitchFamily="18" charset="0"/>
              </a:rPr>
              <a:t>Evanghelici</a:t>
            </a:r>
            <a:r>
              <a:rPr lang="en-US" sz="2600" b="1" dirty="0">
                <a:solidFill>
                  <a:schemeClr val="tx2"/>
                </a:solidFill>
                <a:latin typeface="Constantia" panose="02030602050306030303" pitchFamily="18" charset="0"/>
              </a:rPr>
              <a:t>: </a:t>
            </a:r>
            <a:r>
              <a:rPr lang="en-US" sz="2600" dirty="0">
                <a:solidFill>
                  <a:schemeClr val="tx2"/>
                </a:solidFill>
                <a:latin typeface="Constantia" panose="02030602050306030303" pitchFamily="18" charset="0"/>
              </a:rPr>
              <a:t>1,5%</a:t>
            </a:r>
          </a:p>
        </p:txBody>
      </p:sp>
      <p:pic>
        <p:nvPicPr>
          <p:cNvPr id="7" name="Picture 6">
            <a:extLst>
              <a:ext uri="{FF2B5EF4-FFF2-40B4-BE49-F238E27FC236}">
                <a16:creationId xmlns:a16="http://schemas.microsoft.com/office/drawing/2014/main" id="{1F459C57-63D2-0D9A-16EF-785F40BFD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02" y="1682594"/>
            <a:ext cx="2704733" cy="2401617"/>
          </a:xfrm>
          <a:prstGeom prst="rect">
            <a:avLst/>
          </a:prstGeom>
        </p:spPr>
      </p:pic>
      <p:pic>
        <p:nvPicPr>
          <p:cNvPr id="9" name="Picture 8">
            <a:extLst>
              <a:ext uri="{FF2B5EF4-FFF2-40B4-BE49-F238E27FC236}">
                <a16:creationId xmlns:a16="http://schemas.microsoft.com/office/drawing/2014/main" id="{9DC4448C-5457-B399-7543-5C6B09257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639" y="1682594"/>
            <a:ext cx="3217601" cy="2256106"/>
          </a:xfrm>
          <a:prstGeom prst="rect">
            <a:avLst/>
          </a:prstGeom>
        </p:spPr>
      </p:pic>
    </p:spTree>
    <p:extLst>
      <p:ext uri="{BB962C8B-B14F-4D97-AF65-F5344CB8AC3E}">
        <p14:creationId xmlns:p14="http://schemas.microsoft.com/office/powerpoint/2010/main" val="330692644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BD25-9FC6-87B6-A207-921490284CE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5AB749-6C61-D2C6-A118-BCDD49573BC3}"/>
              </a:ext>
            </a:extLst>
          </p:cNvPr>
          <p:cNvSpPr txBox="1"/>
          <p:nvPr/>
        </p:nvSpPr>
        <p:spPr>
          <a:xfrm>
            <a:off x="754970" y="304800"/>
            <a:ext cx="10446430" cy="1323439"/>
          </a:xfrm>
          <a:prstGeom prst="rect">
            <a:avLst/>
          </a:prstGeom>
          <a:noFill/>
        </p:spPr>
        <p:txBody>
          <a:bodyPr wrap="square" rtlCol="0">
            <a:spAutoFit/>
          </a:bodyPr>
          <a:lstStyle/>
          <a:p>
            <a:pPr algn="ctr"/>
            <a:r>
              <a:rPr lang="ro-RO" sz="4000" b="0" i="0" u="none" strike="noStrike" baseline="0" dirty="0">
                <a:solidFill>
                  <a:schemeClr val="tx2"/>
                </a:solidFill>
                <a:latin typeface="Constantia" panose="02030602050306030303" pitchFamily="18" charset="0"/>
                <a:ea typeface="Sans Serif Collection" panose="020B0502040504020204" pitchFamily="34" charset="0"/>
                <a:cs typeface="Sans Serif Collection" panose="020B0502040504020204" pitchFamily="34" charset="0"/>
              </a:rPr>
              <a:t>Grupuri etnice neevanghelizate</a:t>
            </a:r>
          </a:p>
          <a:p>
            <a:pPr algn="ctr"/>
            <a:r>
              <a:rPr lang="ro-RO" sz="4000" b="0" i="0" u="none" strike="noStrike" baseline="0" dirty="0">
                <a:solidFill>
                  <a:schemeClr val="tx2"/>
                </a:solidFill>
                <a:latin typeface="Constantia" panose="02030602050306030303" pitchFamily="18" charset="0"/>
                <a:ea typeface="Sans Serif Collection" panose="020B0502040504020204" pitchFamily="34" charset="0"/>
                <a:cs typeface="Sans Serif Collection" panose="020B0502040504020204" pitchFamily="34" charset="0"/>
              </a:rPr>
              <a:t>ARINGA, UGANDA</a:t>
            </a:r>
          </a:p>
        </p:txBody>
      </p:sp>
      <p:sp>
        <p:nvSpPr>
          <p:cNvPr id="5" name="TextBox 4">
            <a:extLst>
              <a:ext uri="{FF2B5EF4-FFF2-40B4-BE49-F238E27FC236}">
                <a16:creationId xmlns:a16="http://schemas.microsoft.com/office/drawing/2014/main" id="{2831B548-2A2C-A7D2-7365-54E80A6D2CFA}"/>
              </a:ext>
            </a:extLst>
          </p:cNvPr>
          <p:cNvSpPr txBox="1"/>
          <p:nvPr/>
        </p:nvSpPr>
        <p:spPr>
          <a:xfrm>
            <a:off x="934503" y="1782395"/>
            <a:ext cx="6681640" cy="4524315"/>
          </a:xfrm>
          <a:prstGeom prst="rect">
            <a:avLst/>
          </a:prstGeom>
          <a:noFill/>
        </p:spPr>
        <p:txBody>
          <a:bodyPr wrap="square" rtlCol="0">
            <a:spAutoFit/>
          </a:bodyPr>
          <a:lstStyle/>
          <a:p>
            <a:r>
              <a:rPr lang="ro-RO" sz="2800" b="1" i="0" u="none" strike="noStrike" baseline="0" dirty="0">
                <a:solidFill>
                  <a:schemeClr val="tx2"/>
                </a:solidFill>
                <a:latin typeface="Constantia" panose="02030602050306030303" pitchFamily="18" charset="0"/>
              </a:rPr>
              <a:t>Motive de rugăciune:</a:t>
            </a:r>
          </a:p>
          <a:p>
            <a:pPr marL="514350" indent="-514350">
              <a:buFont typeface="Arial" panose="020B0604020202020204" pitchFamily="34" charset="0"/>
              <a:buChar char="•"/>
            </a:pPr>
            <a:r>
              <a:rPr lang="ro-RO" sz="2600" i="0" u="none" strike="noStrike" baseline="0" dirty="0">
                <a:solidFill>
                  <a:schemeClr val="tx2"/>
                </a:solidFill>
                <a:latin typeface="Constantia" panose="02030602050306030303" pitchFamily="18" charset="0"/>
              </a:rPr>
              <a:t>Să ne rugăm pentru creșterea numerică și în maturitate a bisericii din poporul </a:t>
            </a:r>
            <a:r>
              <a:rPr lang="ro-RO" sz="2600" i="0" u="none" strike="noStrike" baseline="0" dirty="0" err="1">
                <a:solidFill>
                  <a:schemeClr val="tx2"/>
                </a:solidFill>
                <a:latin typeface="Constantia" panose="02030602050306030303" pitchFamily="18" charset="0"/>
              </a:rPr>
              <a:t>aringa</a:t>
            </a:r>
            <a:r>
              <a:rPr lang="ro-RO" sz="2600" i="0" u="none" strike="noStrike" baseline="0" dirty="0">
                <a:solidFill>
                  <a:schemeClr val="tx2"/>
                </a:solidFill>
                <a:latin typeface="Constantia" panose="02030602050306030303" pitchFamily="18" charset="0"/>
              </a:rPr>
              <a:t>.</a:t>
            </a:r>
          </a:p>
          <a:p>
            <a:pPr marL="514350" indent="-514350">
              <a:buFont typeface="Arial" panose="020B0604020202020204" pitchFamily="34" charset="0"/>
              <a:buChar char="•"/>
            </a:pPr>
            <a:r>
              <a:rPr lang="ro-RO" sz="2600" i="0" u="none" strike="noStrike" baseline="0" dirty="0">
                <a:solidFill>
                  <a:schemeClr val="tx2"/>
                </a:solidFill>
                <a:latin typeface="Constantia" panose="02030602050306030303" pitchFamily="18" charset="0"/>
              </a:rPr>
              <a:t>Să ne rugăm pentru finalizarea traducerii Vechiului Testament în limba acestui popor.</a:t>
            </a:r>
          </a:p>
          <a:p>
            <a:pPr marL="514350" indent="-514350">
              <a:buFont typeface="Arial" panose="020B0604020202020204" pitchFamily="34" charset="0"/>
              <a:buChar char="•"/>
            </a:pPr>
            <a:r>
              <a:rPr lang="ro-RO" sz="2600" i="0" u="none" strike="noStrike" baseline="0" dirty="0">
                <a:solidFill>
                  <a:schemeClr val="tx2"/>
                </a:solidFill>
                <a:latin typeface="Constantia" panose="02030602050306030303" pitchFamily="18" charset="0"/>
              </a:rPr>
              <a:t>Să ne rugăm ca Domnul să trimită lucrători care să locuiască în mijlocul acestui grup etnic și să le spună despre dragostea lui Hristos.</a:t>
            </a:r>
          </a:p>
        </p:txBody>
      </p:sp>
      <p:pic>
        <p:nvPicPr>
          <p:cNvPr id="7" name="Picture 6">
            <a:extLst>
              <a:ext uri="{FF2B5EF4-FFF2-40B4-BE49-F238E27FC236}">
                <a16:creationId xmlns:a16="http://schemas.microsoft.com/office/drawing/2014/main" id="{4B26842A-0963-66AC-90EF-A195B96AC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745819" y="2253406"/>
            <a:ext cx="3455581" cy="3140395"/>
          </a:xfrm>
          <a:prstGeom prst="rect">
            <a:avLst/>
          </a:prstGeom>
        </p:spPr>
      </p:pic>
    </p:spTree>
    <p:extLst>
      <p:ext uri="{BB962C8B-B14F-4D97-AF65-F5344CB8AC3E}">
        <p14:creationId xmlns:p14="http://schemas.microsoft.com/office/powerpoint/2010/main" val="1382731284"/>
      </p:ext>
    </p:extLst>
  </p:cSld>
  <p:clrMapOvr>
    <a:masterClrMapping/>
  </p:clrMapOvr>
  <p:transition spd="slow">
    <p:push/>
  </p:transition>
</p:sld>
</file>

<file path=ppt/theme/theme1.xml><?xml version="1.0" encoding="utf-8"?>
<a:theme xmlns:a="http://schemas.openxmlformats.org/drawingml/2006/main" name="Theme1 Map">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1 Map" id="{2ADCF2F8-6A83-4891-9E91-5FB008385290}" vid="{7185CB27-4925-4CB3-9723-8A89D4A6BC48}"/>
    </a:ext>
  </a:extLst>
</a:theme>
</file>

<file path=docProps/app.xml><?xml version="1.0" encoding="utf-8"?>
<Properties xmlns="http://schemas.openxmlformats.org/officeDocument/2006/extended-properties" xmlns:vt="http://schemas.openxmlformats.org/officeDocument/2006/docPropsVTypes">
  <Template>Theme1 Map</Template>
  <TotalTime>101</TotalTime>
  <Words>394</Words>
  <Application>Microsoft Office PowerPoint</Application>
  <PresentationFormat>Widescreen</PresentationFormat>
  <Paragraphs>35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Constantia</vt:lpstr>
      <vt:lpstr>Theme1 Map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APME</dc:creator>
  <cp:lastModifiedBy>Alina Catau</cp:lastModifiedBy>
  <cp:revision>27</cp:revision>
  <dcterms:created xsi:type="dcterms:W3CDTF">2019-05-08T05:40:17Z</dcterms:created>
  <dcterms:modified xsi:type="dcterms:W3CDTF">2024-02-28T09:04:40Z</dcterms:modified>
  <cp:contentStatus/>
</cp:coreProperties>
</file>