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6214" y="445477"/>
            <a:ext cx="437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  <a:latin typeface="Constantia" panose="02030602050306030303" pitchFamily="18" charset="0"/>
              </a:rPr>
              <a:t>24 mart</a:t>
            </a:r>
            <a:r>
              <a:rPr lang="ro-RO" sz="4000" dirty="0">
                <a:solidFill>
                  <a:schemeClr val="tx2"/>
                </a:solidFill>
                <a:latin typeface="Constantia" panose="02030602050306030303" pitchFamily="18" charset="0"/>
              </a:rPr>
              <a:t>ie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Uțu</a:t>
            </a:r>
            <a:r>
              <a:rPr lang="ro-RO" sz="4000" b="1" dirty="0">
                <a:solidFill>
                  <a:schemeClr val="tx2"/>
                </a:solidFill>
                <a:latin typeface="Constantia" panose="02030602050306030303" pitchFamily="18" charset="0"/>
              </a:rPr>
              <a:t> &amp; </a:t>
            </a:r>
            <a:r>
              <a:rPr lang="ro-RO" sz="40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Betty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9863" y="1645806"/>
            <a:ext cx="61798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Împreună cu copiii: </a:t>
            </a:r>
            <a:r>
              <a:rPr lang="pt-BR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Rebeca, Iosua, Caleb &amp; Debora </a:t>
            </a:r>
          </a:p>
          <a:p>
            <a:r>
              <a:rPr lang="ro-RO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Slujesc </a:t>
            </a:r>
            <a:r>
              <a:rPr lang="ro-RO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într-o țară din Asia de Est </a:t>
            </a:r>
          </a:p>
          <a:p>
            <a:r>
              <a:rPr lang="pt-BR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Trimiși de </a:t>
            </a:r>
            <a:r>
              <a:rPr lang="pt-BR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Biserica </a:t>
            </a:r>
            <a:r>
              <a:rPr lang="pt-BR" sz="2800" b="0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Emanuel </a:t>
            </a:r>
            <a:r>
              <a:rPr lang="pt-BR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din Sibiu </a:t>
            </a:r>
          </a:p>
          <a:p>
            <a:r>
              <a:rPr lang="ro-RO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Începând din </a:t>
            </a:r>
            <a:r>
              <a:rPr lang="ro-RO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2015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Se implică în: </a:t>
            </a:r>
            <a:endParaRPr kumimoji="0" lang="ro-R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Educație creștină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Ucenicizare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Mobilizarea credincioșilor locali la evanghelizare și misiune </a:t>
            </a:r>
          </a:p>
          <a:p>
            <a:endParaRPr lang="ro-RO" sz="28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B1380-7BF1-43B7-9C65-BE8DECFFD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5" y="1811249"/>
            <a:ext cx="4753306" cy="34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008" y="768258"/>
            <a:ext cx="67739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Motive de rugăciune: </a:t>
            </a:r>
            <a:endParaRPr lang="ro-RO" sz="30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Creșterea și maturizarea credincioșilor locali. 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Mai mulți bărbați care să se întoarcă la Domnul și să slujească în cadrul bisericilor locale. 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Eficiență și călăuzirea Duhului Sfânt în slujire. </a:t>
            </a:r>
          </a:p>
          <a:p>
            <a:endParaRPr lang="ro-RO" sz="28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o-RO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Motto: </a:t>
            </a:r>
            <a:r>
              <a:rPr lang="ro-RO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Nu este loc mai bun în care să fii decât în centrul voii lui Dumnezeu, excepție făcând situația în care ai ajuns în prezența Sa.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4860" y="1046747"/>
            <a:ext cx="5072179" cy="3751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3274" y="5228947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>
                <a:solidFill>
                  <a:schemeClr val="tx2"/>
                </a:solidFill>
                <a:latin typeface="Constantia" panose="02030602050306030303" pitchFamily="18" charset="0"/>
              </a:rPr>
              <a:t>Asia de Est</a:t>
            </a:r>
            <a:endParaRPr lang="en-GB" sz="3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69" y="304799"/>
            <a:ext cx="1063204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dirty="0">
                <a:solidFill>
                  <a:schemeClr val="tx2"/>
                </a:solidFill>
                <a:latin typeface="Constantia" panose="02030602050306030303" pitchFamily="18" charset="0"/>
              </a:rPr>
              <a:t>Biserica persecutată</a:t>
            </a:r>
          </a:p>
          <a:p>
            <a:pPr algn="ctr">
              <a:lnSpc>
                <a:spcPct val="90000"/>
              </a:lnSpc>
            </a:pPr>
            <a:r>
              <a:rPr lang="ro-RO" sz="40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ALGERIA</a:t>
            </a:r>
            <a:endParaRPr lang="en-GB" sz="40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970" y="3311237"/>
            <a:ext cx="107915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Majoritatea credincioșilor algerieni vin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din mediul islamic. Ei se confruntă cu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discriminare, hărțuire și presiunea de a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respecta obiceiurile islamice, din partea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membrilor familiei și a comunității în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general.</a:t>
            </a:r>
          </a:p>
          <a:p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Persecuția s-a înrăutățit semnificativ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 ultimul an, creștinii devenind foarte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vulnerabili în fața presiunilor guvernului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și ale societății. Pe lângă urmăriri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penale, guvernul a încercat în mod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activ să împiedice lucrarea bisericilor în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mai multe moduri, inclusiv ordonând</a:t>
            </a:r>
            <a:r>
              <a:rPr lang="en-US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6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încetarea activităților și închiderea lor.</a:t>
            </a:r>
            <a:endParaRPr lang="it-IT" sz="26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062D6-C809-A8BE-7B36-FBF5262F31C5}"/>
              </a:ext>
            </a:extLst>
          </p:cNvPr>
          <p:cNvSpPr txBox="1"/>
          <p:nvPr/>
        </p:nvSpPr>
        <p:spPr>
          <a:xfrm>
            <a:off x="754969" y="1755326"/>
            <a:ext cx="6098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Populația totală: </a:t>
            </a:r>
            <a:r>
              <a:rPr lang="en-US" sz="3000" b="0" i="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45,3 milioane</a:t>
            </a:r>
            <a:endParaRPr lang="en-US" sz="3000" dirty="0">
              <a:solidFill>
                <a:schemeClr val="tx2"/>
              </a:solidFill>
              <a:effectLst/>
              <a:latin typeface="Constantia" panose="02030602050306030303" pitchFamily="18" charset="0"/>
            </a:endParaRPr>
          </a:p>
          <a:p>
            <a:r>
              <a:rPr lang="en-US" sz="3000" b="1" i="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Populația creștină: </a:t>
            </a:r>
            <a:r>
              <a:rPr lang="en-US" sz="3000" b="0" i="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0,3%</a:t>
            </a:r>
            <a:endParaRPr lang="en-US" sz="3000" dirty="0">
              <a:solidFill>
                <a:schemeClr val="tx2"/>
              </a:solidFill>
              <a:effectLst/>
              <a:latin typeface="Constantia" panose="02030602050306030303" pitchFamily="18" charset="0"/>
            </a:endParaRPr>
          </a:p>
          <a:p>
            <a:r>
              <a:rPr lang="en-US" sz="3000" b="1" i="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Religia principală: </a:t>
            </a:r>
            <a:r>
              <a:rPr lang="en-US" sz="3000" b="0" i="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islam 98,3%</a:t>
            </a:r>
            <a:endParaRPr lang="en-US" sz="3000" dirty="0">
              <a:solidFill>
                <a:schemeClr val="tx2"/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8CC4D-E58B-35DA-F0AF-5319BE4CB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35" y="1599099"/>
            <a:ext cx="3423225" cy="17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270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69" y="304799"/>
            <a:ext cx="1063204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dirty="0">
                <a:solidFill>
                  <a:schemeClr val="tx2"/>
                </a:solidFill>
                <a:latin typeface="Constantia" panose="02030602050306030303" pitchFamily="18" charset="0"/>
              </a:rPr>
              <a:t>Biserica persecutată</a:t>
            </a:r>
          </a:p>
          <a:p>
            <a:pPr algn="ctr">
              <a:lnSpc>
                <a:spcPct val="90000"/>
              </a:lnSpc>
            </a:pPr>
            <a:r>
              <a:rPr lang="ro-RO" sz="4000" b="1" i="1" dirty="0">
                <a:solidFill>
                  <a:schemeClr val="tx2"/>
                </a:solidFill>
                <a:latin typeface="Constantia" panose="02030602050306030303" pitchFamily="18" charset="0"/>
              </a:rPr>
              <a:t>ALGERIA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677" y="1471910"/>
            <a:ext cx="1085869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Motive de rug</a:t>
            </a:r>
            <a:r>
              <a:rPr lang="ro-RO" sz="31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ă</a:t>
            </a:r>
            <a:r>
              <a:rPr lang="en-US" sz="3100" b="1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ciune</a:t>
            </a:r>
            <a:r>
              <a:rPr lang="ro-RO" sz="31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:</a:t>
            </a:r>
            <a:endParaRPr lang="en-US" sz="3100" b="0" i="0" u="none" strike="noStrike" baseline="0" dirty="0">
              <a:solidFill>
                <a:schemeClr val="tx2"/>
              </a:solidFill>
              <a:latin typeface="Raleway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Să ne rugăm ca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Duhul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Sfânt să-I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ajute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pe credincioșii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algerieni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să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rămână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fermi în credință.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Să ne rugăm pentru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ocazii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în care creștinii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vor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putea să se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adune</a:t>
            </a:r>
            <a:r>
              <a:rPr lang="en-US" sz="28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împreună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.</a:t>
            </a:r>
          </a:p>
          <a:p>
            <a:endParaRPr lang="en-US" sz="28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Să ne rugăm pentru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redeschiderea</a:t>
            </a:r>
            <a:r>
              <a:rPr lang="en-US" sz="28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bisericilor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și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relaxarea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legilor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care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împiedică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libertatea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religioasă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.</a:t>
            </a:r>
            <a:endParaRPr lang="it-IT" sz="26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3619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15</TotalTime>
  <Words>269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Constantia</vt:lpstr>
      <vt:lpstr>Raleway</vt:lpstr>
      <vt:lpstr>Theme1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Alina Catau</cp:lastModifiedBy>
  <cp:revision>54</cp:revision>
  <dcterms:created xsi:type="dcterms:W3CDTF">2019-05-08T05:40:17Z</dcterms:created>
  <dcterms:modified xsi:type="dcterms:W3CDTF">2024-02-28T09:21:13Z</dcterms:modified>
  <cp:contentStatus/>
</cp:coreProperties>
</file>