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54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p:cNvSpPr>
            <a:spLocks noEditPoints="1"/>
          </p:cNvSpPr>
          <p:nvPr/>
        </p:nvSpPr>
        <p:spPr bwMode="auto">
          <a:xfrm>
            <a:off x="-4764" y="285750"/>
            <a:ext cx="12193588"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sz="1800">
              <a:solidFill>
                <a:schemeClr val="lt1"/>
              </a:solidFill>
            </a:endParaRPr>
          </a:p>
        </p:txBody>
      </p:sp>
      <p:sp>
        <p:nvSpPr>
          <p:cNvPr id="2" name="Title 1"/>
          <p:cNvSpPr>
            <a:spLocks noGrp="1"/>
          </p:cNvSpPr>
          <p:nvPr>
            <p:ph type="ctrTitle"/>
          </p:nvPr>
        </p:nvSpPr>
        <p:spPr>
          <a:xfrm>
            <a:off x="1217930" y="1828800"/>
            <a:ext cx="9756141"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931" y="5029200"/>
            <a:ext cx="7850644"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768338489"/>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DB0B3A2-85CD-4CC3-83DB-E635ED53EFC3}" type="datetimeFigureOut">
              <a:rPr lang="ro-RO" smtClean="0"/>
              <a:t>03.04.2024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E4528A0-6128-48C2-8B9C-100D3FC50702}" type="slidenum">
              <a:rPr lang="ro-RO" smtClean="0"/>
              <a:t>‹#›</a:t>
            </a:fld>
            <a:endParaRPr lang="ro-RO"/>
          </a:p>
        </p:txBody>
      </p:sp>
    </p:spTree>
    <p:extLst>
      <p:ext uri="{BB962C8B-B14F-4D97-AF65-F5344CB8AC3E}">
        <p14:creationId xmlns:p14="http://schemas.microsoft.com/office/powerpoint/2010/main" val="3056453489"/>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13487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930" y="685800"/>
            <a:ext cx="7418070"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DB0B3A2-85CD-4CC3-83DB-E635ED53EFC3}" type="datetimeFigureOut">
              <a:rPr lang="ro-RO" smtClean="0"/>
              <a:t>03.04.2024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E4528A0-6128-48C2-8B9C-100D3FC50702}" type="slidenum">
              <a:rPr lang="ro-RO" smtClean="0"/>
              <a:t>‹#›</a:t>
            </a:fld>
            <a:endParaRPr lang="ro-RO"/>
          </a:p>
        </p:txBody>
      </p:sp>
    </p:spTree>
    <p:extLst>
      <p:ext uri="{BB962C8B-B14F-4D97-AF65-F5344CB8AC3E}">
        <p14:creationId xmlns:p14="http://schemas.microsoft.com/office/powerpoint/2010/main" val="250769428"/>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DB0B3A2-85CD-4CC3-83DB-E635ED53EFC3}" type="datetimeFigureOut">
              <a:rPr lang="ro-RO" smtClean="0"/>
              <a:t>03.04.2024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E4528A0-6128-48C2-8B9C-100D3FC50702}" type="slidenum">
              <a:rPr lang="ro-RO" smtClean="0"/>
              <a:t>‹#›</a:t>
            </a:fld>
            <a:endParaRPr lang="ro-RO"/>
          </a:p>
        </p:txBody>
      </p:sp>
    </p:spTree>
    <p:extLst>
      <p:ext uri="{BB962C8B-B14F-4D97-AF65-F5344CB8AC3E}">
        <p14:creationId xmlns:p14="http://schemas.microsoft.com/office/powerpoint/2010/main" val="1266643432"/>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931" y="3429001"/>
            <a:ext cx="9756141"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466" y="685802"/>
            <a:ext cx="7855109"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B0B3A2-85CD-4CC3-83DB-E635ED53EFC3}" type="datetimeFigureOut">
              <a:rPr lang="ro-RO" smtClean="0"/>
              <a:t>03.04.2024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E4528A0-6128-48C2-8B9C-100D3FC50702}" type="slidenum">
              <a:rPr lang="ro-RO" smtClean="0"/>
              <a:t>‹#›</a:t>
            </a:fld>
            <a:endParaRPr lang="ro-RO"/>
          </a:p>
        </p:txBody>
      </p:sp>
    </p:spTree>
    <p:extLst>
      <p:ext uri="{BB962C8B-B14F-4D97-AF65-F5344CB8AC3E}">
        <p14:creationId xmlns:p14="http://schemas.microsoft.com/office/powerpoint/2010/main" val="3399914194"/>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600" y="1828800"/>
            <a:ext cx="4709961"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4110" y="1828800"/>
            <a:ext cx="4709961"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BDB0B3A2-85CD-4CC3-83DB-E635ED53EFC3}" type="datetimeFigureOut">
              <a:rPr lang="ro-RO" smtClean="0"/>
              <a:t>03.04.2024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4E4528A0-6128-48C2-8B9C-100D3FC50702}" type="slidenum">
              <a:rPr lang="ro-RO" smtClean="0"/>
              <a:t>‹#›</a:t>
            </a:fld>
            <a:endParaRPr lang="ro-RO"/>
          </a:p>
        </p:txBody>
      </p:sp>
    </p:spTree>
    <p:extLst>
      <p:ext uri="{BB962C8B-B14F-4D97-AF65-F5344CB8AC3E}">
        <p14:creationId xmlns:p14="http://schemas.microsoft.com/office/powerpoint/2010/main" val="2442763121"/>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931" y="1828800"/>
            <a:ext cx="4710387"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931" y="2743201"/>
            <a:ext cx="4710387"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3685" y="1828800"/>
            <a:ext cx="4710387"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3685" y="2743201"/>
            <a:ext cx="4710387"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BDB0B3A2-85CD-4CC3-83DB-E635ED53EFC3}" type="datetimeFigureOut">
              <a:rPr lang="ro-RO" smtClean="0"/>
              <a:t>03.04.2024</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4E4528A0-6128-48C2-8B9C-100D3FC50702}" type="slidenum">
              <a:rPr lang="ro-RO" smtClean="0"/>
              <a:t>‹#›</a:t>
            </a:fld>
            <a:endParaRPr lang="ro-RO"/>
          </a:p>
        </p:txBody>
      </p:sp>
    </p:spTree>
    <p:extLst>
      <p:ext uri="{BB962C8B-B14F-4D97-AF65-F5344CB8AC3E}">
        <p14:creationId xmlns:p14="http://schemas.microsoft.com/office/powerpoint/2010/main" val="1372321090"/>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BDB0B3A2-85CD-4CC3-83DB-E635ED53EFC3}" type="datetimeFigureOut">
              <a:rPr lang="ro-RO" smtClean="0"/>
              <a:t>03.04.2024</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4E4528A0-6128-48C2-8B9C-100D3FC50702}" type="slidenum">
              <a:rPr lang="ro-RO" smtClean="0"/>
              <a:t>‹#›</a:t>
            </a:fld>
            <a:endParaRPr lang="ro-RO"/>
          </a:p>
        </p:txBody>
      </p:sp>
    </p:spTree>
    <p:extLst>
      <p:ext uri="{BB962C8B-B14F-4D97-AF65-F5344CB8AC3E}">
        <p14:creationId xmlns:p14="http://schemas.microsoft.com/office/powerpoint/2010/main" val="518341838"/>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0B3A2-85CD-4CC3-83DB-E635ED53EFC3}" type="datetimeFigureOut">
              <a:rPr lang="ro-RO" smtClean="0"/>
              <a:t>03.04.2024</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4E4528A0-6128-48C2-8B9C-100D3FC50702}" type="slidenum">
              <a:rPr lang="ro-RO" smtClean="0"/>
              <a:t>‹#›</a:t>
            </a:fld>
            <a:endParaRPr lang="ro-RO"/>
          </a:p>
        </p:txBody>
      </p:sp>
    </p:spTree>
    <p:extLst>
      <p:ext uri="{BB962C8B-B14F-4D97-AF65-F5344CB8AC3E}">
        <p14:creationId xmlns:p14="http://schemas.microsoft.com/office/powerpoint/2010/main" val="2229362892"/>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7342" y="685800"/>
            <a:ext cx="564026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391" y="4876800"/>
            <a:ext cx="3887212"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0B3A2-85CD-4CC3-83DB-E635ED53EFC3}" type="datetimeFigureOut">
              <a:rPr lang="ro-RO" smtClean="0"/>
              <a:t>03.04.2024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4E4528A0-6128-48C2-8B9C-100D3FC50702}" type="slidenum">
              <a:rPr lang="ro-RO" smtClean="0"/>
              <a:t>‹#›</a:t>
            </a:fld>
            <a:endParaRPr lang="ro-RO"/>
          </a:p>
        </p:txBody>
      </p:sp>
    </p:spTree>
    <p:extLst>
      <p:ext uri="{BB962C8B-B14F-4D97-AF65-F5344CB8AC3E}">
        <p14:creationId xmlns:p14="http://schemas.microsoft.com/office/powerpoint/2010/main" val="3075375983"/>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a:off x="5867341" y="685800"/>
            <a:ext cx="5640269"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391" y="4876800"/>
            <a:ext cx="3887212"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0B3A2-85CD-4CC3-83DB-E635ED53EFC3}" type="datetimeFigureOut">
              <a:rPr lang="ro-RO" smtClean="0"/>
              <a:t>03.04.2024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4E4528A0-6128-48C2-8B9C-100D3FC50702}" type="slidenum">
              <a:rPr lang="ro-RO" smtClean="0"/>
              <a:t>‹#›</a:t>
            </a:fld>
            <a:endParaRPr lang="ro-RO"/>
          </a:p>
        </p:txBody>
      </p:sp>
    </p:spTree>
    <p:extLst>
      <p:ext uri="{BB962C8B-B14F-4D97-AF65-F5344CB8AC3E}">
        <p14:creationId xmlns:p14="http://schemas.microsoft.com/office/powerpoint/2010/main" val="3844187167"/>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931" y="274638"/>
            <a:ext cx="9756141"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931" y="1828800"/>
            <a:ext cx="9756141"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153936" y="6448427"/>
            <a:ext cx="1396623" cy="180974"/>
          </a:xfrm>
          <a:prstGeom prst="rect">
            <a:avLst/>
          </a:prstGeom>
        </p:spPr>
        <p:txBody>
          <a:bodyPr vert="horz" lIns="91440" tIns="45720" rIns="91440" bIns="45720" rtlCol="0" anchor="ctr"/>
          <a:lstStyle>
            <a:lvl1pPr algn="r">
              <a:defRPr sz="1000">
                <a:solidFill>
                  <a:schemeClr val="tx1"/>
                </a:solidFill>
              </a:defRPr>
            </a:lvl1pPr>
          </a:lstStyle>
          <a:p>
            <a:fld id="{BDB0B3A2-85CD-4CC3-83DB-E635ED53EFC3}" type="datetimeFigureOut">
              <a:rPr lang="ro-RO" smtClean="0"/>
              <a:t>03.04.2024</a:t>
            </a:fld>
            <a:endParaRPr lang="ro-RO"/>
          </a:p>
        </p:txBody>
      </p:sp>
      <p:sp>
        <p:nvSpPr>
          <p:cNvPr id="5" name="Footer Placeholder 4"/>
          <p:cNvSpPr>
            <a:spLocks noGrp="1"/>
          </p:cNvSpPr>
          <p:nvPr>
            <p:ph type="ftr" sz="quarter" idx="3"/>
          </p:nvPr>
        </p:nvSpPr>
        <p:spPr>
          <a:xfrm>
            <a:off x="1209151" y="6448427"/>
            <a:ext cx="6639905"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lang="ro-RO"/>
          </a:p>
        </p:txBody>
      </p:sp>
      <p:sp>
        <p:nvSpPr>
          <p:cNvPr id="6" name="Slide Number Placeholder 5"/>
          <p:cNvSpPr>
            <a:spLocks noGrp="1"/>
          </p:cNvSpPr>
          <p:nvPr>
            <p:ph type="sldNum" sz="quarter" idx="4"/>
          </p:nvPr>
        </p:nvSpPr>
        <p:spPr>
          <a:xfrm>
            <a:off x="9830772" y="6448427"/>
            <a:ext cx="1143299" cy="180974"/>
          </a:xfrm>
          <a:prstGeom prst="rect">
            <a:avLst/>
          </a:prstGeom>
        </p:spPr>
        <p:txBody>
          <a:bodyPr vert="horz" lIns="91440" tIns="45720" rIns="91440" bIns="45720" rtlCol="0" anchor="ctr"/>
          <a:lstStyle>
            <a:lvl1pPr algn="r">
              <a:defRPr sz="1000">
                <a:solidFill>
                  <a:schemeClr val="tx1"/>
                </a:solidFill>
              </a:defRPr>
            </a:lvl1pPr>
          </a:lstStyle>
          <a:p>
            <a:fld id="{4E4528A0-6128-48C2-8B9C-100D3FC50702}" type="slidenum">
              <a:rPr lang="ro-RO" smtClean="0"/>
              <a:t>‹#›</a:t>
            </a:fld>
            <a:endParaRPr lang="ro-RO"/>
          </a:p>
        </p:txBody>
      </p:sp>
    </p:spTree>
    <p:extLst>
      <p:ext uri="{BB962C8B-B14F-4D97-AF65-F5344CB8AC3E}">
        <p14:creationId xmlns:p14="http://schemas.microsoft.com/office/powerpoint/2010/main" val="2651264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p:transition>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4970" y="343223"/>
            <a:ext cx="9285515" cy="1089529"/>
          </a:xfrm>
          <a:prstGeom prst="rect">
            <a:avLst/>
          </a:prstGeom>
          <a:noFill/>
        </p:spPr>
        <p:txBody>
          <a:bodyPr wrap="square" rtlCol="0">
            <a:spAutoFit/>
          </a:bodyPr>
          <a:lstStyle/>
          <a:p>
            <a:pPr>
              <a:lnSpc>
                <a:spcPct val="90000"/>
              </a:lnSpc>
            </a:pPr>
            <a:r>
              <a:rPr lang="en-US" sz="3200" dirty="0">
                <a:solidFill>
                  <a:schemeClr val="tx2"/>
                </a:solidFill>
                <a:latin typeface="Constantia" panose="02030602050306030303" pitchFamily="18" charset="0"/>
              </a:rPr>
              <a:t>0</a:t>
            </a:r>
            <a:r>
              <a:rPr lang="ro-RO" sz="3200" dirty="0">
                <a:solidFill>
                  <a:schemeClr val="tx2"/>
                </a:solidFill>
                <a:latin typeface="Constantia" panose="02030602050306030303" pitchFamily="18" charset="0"/>
              </a:rPr>
              <a:t>7 aprilie</a:t>
            </a:r>
          </a:p>
          <a:p>
            <a:pPr>
              <a:lnSpc>
                <a:spcPct val="90000"/>
              </a:lnSpc>
            </a:pPr>
            <a:r>
              <a:rPr lang="ro-RO" sz="4000" b="1" dirty="0">
                <a:solidFill>
                  <a:schemeClr val="tx2"/>
                </a:solidFill>
                <a:latin typeface="Constantia" panose="02030602050306030303" pitchFamily="18" charset="0"/>
              </a:rPr>
              <a:t>Florin &amp; Alina Popa</a:t>
            </a:r>
            <a:endParaRPr lang="en-GB" sz="4000" b="1" dirty="0">
              <a:solidFill>
                <a:schemeClr val="tx2"/>
              </a:solidFill>
              <a:latin typeface="Constantia" panose="02030602050306030303" pitchFamily="18" charset="0"/>
            </a:endParaRPr>
          </a:p>
        </p:txBody>
      </p:sp>
      <p:sp>
        <p:nvSpPr>
          <p:cNvPr id="6" name="TextBox 5"/>
          <p:cNvSpPr txBox="1"/>
          <p:nvPr/>
        </p:nvSpPr>
        <p:spPr>
          <a:xfrm>
            <a:off x="4630615" y="1394329"/>
            <a:ext cx="7045570" cy="3000821"/>
          </a:xfrm>
          <a:prstGeom prst="rect">
            <a:avLst/>
          </a:prstGeom>
          <a:noFill/>
        </p:spPr>
        <p:txBody>
          <a:bodyPr wrap="square" rtlCol="0">
            <a:spAutoFit/>
          </a:bodyPr>
          <a:lstStyle/>
          <a:p>
            <a:r>
              <a:rPr lang="ro-RO" sz="2100" b="1" i="0" u="none" strike="noStrike" baseline="0" dirty="0">
                <a:solidFill>
                  <a:schemeClr val="tx2"/>
                </a:solidFill>
                <a:latin typeface="Constantia" panose="02030602050306030303" pitchFamily="18" charset="0"/>
              </a:rPr>
              <a:t>Împreună cu copiii: </a:t>
            </a:r>
            <a:r>
              <a:rPr lang="ro-RO" sz="2100" b="0" i="0" u="none" strike="noStrike" baseline="0" dirty="0" err="1">
                <a:solidFill>
                  <a:schemeClr val="tx2"/>
                </a:solidFill>
                <a:latin typeface="Constantia" panose="02030602050306030303" pitchFamily="18" charset="0"/>
              </a:rPr>
              <a:t>Eunice</a:t>
            </a:r>
            <a:r>
              <a:rPr lang="ro-RO" sz="2100" b="0" i="0" u="none" strike="noStrike" baseline="0" dirty="0">
                <a:solidFill>
                  <a:schemeClr val="tx2"/>
                </a:solidFill>
                <a:latin typeface="Constantia" panose="02030602050306030303" pitchFamily="18" charset="0"/>
              </a:rPr>
              <a:t>, </a:t>
            </a:r>
            <a:r>
              <a:rPr lang="ro-RO" sz="2100" b="0" i="0" u="none" strike="noStrike" baseline="0" dirty="0" err="1">
                <a:solidFill>
                  <a:schemeClr val="tx2"/>
                </a:solidFill>
                <a:latin typeface="Constantia" panose="02030602050306030303" pitchFamily="18" charset="0"/>
              </a:rPr>
              <a:t>Elisa</a:t>
            </a:r>
            <a:r>
              <a:rPr lang="ro-RO" sz="2100" b="0" i="0" u="none" strike="noStrike" baseline="0" dirty="0">
                <a:solidFill>
                  <a:schemeClr val="tx2"/>
                </a:solidFill>
                <a:latin typeface="Constantia" panose="02030602050306030303" pitchFamily="18" charset="0"/>
              </a:rPr>
              <a:t> &amp; Eliana </a:t>
            </a:r>
          </a:p>
          <a:p>
            <a:r>
              <a:rPr lang="ro-RO" sz="2100" b="1" i="0" u="none" strike="noStrike" baseline="0" dirty="0">
                <a:solidFill>
                  <a:schemeClr val="tx2"/>
                </a:solidFill>
                <a:latin typeface="Constantia" panose="02030602050306030303" pitchFamily="18" charset="0"/>
              </a:rPr>
              <a:t>Slujesc </a:t>
            </a:r>
            <a:r>
              <a:rPr lang="ro-RO" sz="2100" b="0" i="0" u="none" strike="noStrike" baseline="0" dirty="0">
                <a:solidFill>
                  <a:schemeClr val="tx2"/>
                </a:solidFill>
                <a:latin typeface="Constantia" panose="02030602050306030303" pitchFamily="18" charset="0"/>
              </a:rPr>
              <a:t>în Madagascar </a:t>
            </a:r>
          </a:p>
          <a:p>
            <a:r>
              <a:rPr lang="ro-RO" sz="2100" b="1" i="0" u="none" strike="noStrike" baseline="0" dirty="0">
                <a:solidFill>
                  <a:schemeClr val="tx2"/>
                </a:solidFill>
                <a:latin typeface="Constantia" panose="02030602050306030303" pitchFamily="18" charset="0"/>
              </a:rPr>
              <a:t>Trimiși de </a:t>
            </a:r>
            <a:r>
              <a:rPr lang="ro-RO" sz="2100" b="0" i="0" u="none" strike="noStrike" baseline="0" dirty="0">
                <a:solidFill>
                  <a:schemeClr val="tx2"/>
                </a:solidFill>
                <a:latin typeface="Constantia" panose="02030602050306030303" pitchFamily="18" charset="0"/>
              </a:rPr>
              <a:t>Biserica </a:t>
            </a:r>
            <a:r>
              <a:rPr lang="ro-RO" sz="2100" b="0" i="1" u="none" strike="noStrike" baseline="0" dirty="0" err="1">
                <a:solidFill>
                  <a:schemeClr val="tx2"/>
                </a:solidFill>
                <a:latin typeface="Constantia" panose="02030602050306030303" pitchFamily="18" charset="0"/>
              </a:rPr>
              <a:t>Eclesia</a:t>
            </a:r>
            <a:r>
              <a:rPr lang="ro-RO" sz="2100" b="0" i="1" u="none" strike="noStrike" baseline="0" dirty="0">
                <a:solidFill>
                  <a:schemeClr val="tx2"/>
                </a:solidFill>
                <a:latin typeface="Constantia" panose="02030602050306030303" pitchFamily="18" charset="0"/>
              </a:rPr>
              <a:t> </a:t>
            </a:r>
            <a:r>
              <a:rPr lang="ro-RO" sz="2100" b="0" i="0" u="none" strike="noStrike" baseline="0" dirty="0">
                <a:solidFill>
                  <a:schemeClr val="tx2"/>
                </a:solidFill>
                <a:latin typeface="Constantia" panose="02030602050306030303" pitchFamily="18" charset="0"/>
              </a:rPr>
              <a:t>din Cluj- Napoca </a:t>
            </a:r>
          </a:p>
          <a:p>
            <a:r>
              <a:rPr lang="ro-RO" sz="2100" b="1" i="0" u="none" strike="noStrike" baseline="0" dirty="0">
                <a:solidFill>
                  <a:schemeClr val="tx2"/>
                </a:solidFill>
                <a:latin typeface="Constantia" panose="02030602050306030303" pitchFamily="18" charset="0"/>
              </a:rPr>
              <a:t>Începând din </a:t>
            </a:r>
            <a:r>
              <a:rPr lang="ro-RO" sz="2100" b="0" i="0" u="none" strike="noStrike" baseline="0" dirty="0">
                <a:solidFill>
                  <a:schemeClr val="tx2"/>
                </a:solidFill>
                <a:latin typeface="Constantia" panose="02030602050306030303" pitchFamily="18" charset="0"/>
              </a:rPr>
              <a:t>2018 </a:t>
            </a:r>
          </a:p>
          <a:p>
            <a:r>
              <a:rPr lang="ro-RO" sz="2100" b="1" i="0" u="none" strike="noStrike" baseline="0" dirty="0">
                <a:solidFill>
                  <a:schemeClr val="tx2"/>
                </a:solidFill>
                <a:latin typeface="Constantia" panose="02030602050306030303" pitchFamily="18" charset="0"/>
              </a:rPr>
              <a:t>Se implică în: </a:t>
            </a:r>
            <a:endParaRPr lang="ro-RO" sz="2100" b="0" i="0" u="none" strike="noStrike" baseline="0" dirty="0">
              <a:solidFill>
                <a:schemeClr val="tx2"/>
              </a:solidFill>
              <a:latin typeface="Constantia" panose="02030602050306030303" pitchFamily="18" charset="0"/>
            </a:endParaRPr>
          </a:p>
          <a:p>
            <a:pPr marL="342900" indent="-342900">
              <a:buFont typeface="Arial" panose="020B0604020202020204" pitchFamily="34" charset="0"/>
              <a:buChar char="•"/>
            </a:pPr>
            <a:r>
              <a:rPr lang="ro-RO" sz="2100" b="0" i="0" u="none" strike="noStrike" baseline="0" dirty="0">
                <a:solidFill>
                  <a:schemeClr val="tx2"/>
                </a:solidFill>
                <a:latin typeface="Constantia" panose="02030602050306030303" pitchFamily="18" charset="0"/>
              </a:rPr>
              <a:t>Evanghelizare, plantare de biserici și </a:t>
            </a:r>
            <a:r>
              <a:rPr lang="ro-RO" sz="2100" b="0" i="0" u="none" strike="noStrike" baseline="0" dirty="0" err="1">
                <a:solidFill>
                  <a:schemeClr val="tx2"/>
                </a:solidFill>
                <a:latin typeface="Constantia" panose="02030602050306030303" pitchFamily="18" charset="0"/>
              </a:rPr>
              <a:t>ucenicizare</a:t>
            </a:r>
            <a:r>
              <a:rPr lang="ro-RO" sz="2100" b="0" i="0" u="none" strike="noStrike" baseline="0" dirty="0">
                <a:solidFill>
                  <a:schemeClr val="tx2"/>
                </a:solidFill>
                <a:latin typeface="Constantia" panose="02030602050306030303" pitchFamily="18" charset="0"/>
              </a:rPr>
              <a:t>. Ajută la plantarea primei biserici vorbitoare de limba engleză din cadrul </a:t>
            </a:r>
            <a:r>
              <a:rPr lang="ro-RO" sz="2100" b="0" i="0" u="none" strike="noStrike" baseline="0" dirty="0" err="1">
                <a:solidFill>
                  <a:schemeClr val="tx2"/>
                </a:solidFill>
                <a:latin typeface="Constantia" panose="02030602050306030303" pitchFamily="18" charset="0"/>
              </a:rPr>
              <a:t>Assemblées</a:t>
            </a:r>
            <a:r>
              <a:rPr lang="ro-RO" sz="2100" b="0" i="0" u="none" strike="noStrike" baseline="0" dirty="0">
                <a:solidFill>
                  <a:schemeClr val="tx2"/>
                </a:solidFill>
                <a:latin typeface="Constantia" panose="02030602050306030303" pitchFamily="18" charset="0"/>
              </a:rPr>
              <a:t> de </a:t>
            </a:r>
            <a:r>
              <a:rPr lang="ro-RO" sz="2100" b="0" i="0" u="none" strike="noStrike" baseline="0" dirty="0" err="1">
                <a:solidFill>
                  <a:schemeClr val="tx2"/>
                </a:solidFill>
                <a:latin typeface="Constantia" panose="02030602050306030303" pitchFamily="18" charset="0"/>
              </a:rPr>
              <a:t>Dieu</a:t>
            </a:r>
            <a:r>
              <a:rPr lang="ro-RO" sz="2100" b="0" i="0" u="none" strike="noStrike" baseline="0" dirty="0">
                <a:solidFill>
                  <a:schemeClr val="tx2"/>
                </a:solidFill>
                <a:latin typeface="Constantia" panose="02030602050306030303" pitchFamily="18" charset="0"/>
              </a:rPr>
              <a:t> (ADD) Madagascar, alături de misionari americani.</a:t>
            </a:r>
          </a:p>
        </p:txBody>
      </p:sp>
      <p:sp>
        <p:nvSpPr>
          <p:cNvPr id="4" name="TextBox 3">
            <a:extLst>
              <a:ext uri="{FF2B5EF4-FFF2-40B4-BE49-F238E27FC236}">
                <a16:creationId xmlns:a16="http://schemas.microsoft.com/office/drawing/2014/main" id="{E67BACAC-10FA-661A-50F0-46C9B0792FC7}"/>
              </a:ext>
            </a:extLst>
          </p:cNvPr>
          <p:cNvSpPr txBox="1"/>
          <p:nvPr/>
        </p:nvSpPr>
        <p:spPr>
          <a:xfrm>
            <a:off x="754970" y="4395150"/>
            <a:ext cx="10944660" cy="203132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o-RO" sz="2100" b="0" i="0" u="none" strike="noStrike" kern="1200" cap="none" spc="0" normalizeH="0" baseline="0" noProof="0" dirty="0">
                <a:ln>
                  <a:noFill/>
                </a:ln>
                <a:solidFill>
                  <a:srgbClr val="000000"/>
                </a:solidFill>
                <a:effectLst/>
                <a:uLnTx/>
                <a:uFillTx/>
                <a:latin typeface="Constantia" panose="02030602050306030303" pitchFamily="18" charset="0"/>
                <a:ea typeface="+mn-ea"/>
                <a:cs typeface="+mn-cs"/>
              </a:rPr>
              <a:t>Școala de misiune - echipează creștini malgași într-un cadru de excelență, ca ei să poată evangheliza, </a:t>
            </a:r>
            <a:r>
              <a:rPr kumimoji="0" lang="ro-RO" sz="2100" b="0" i="0" u="none" strike="noStrike" kern="1200" cap="none" spc="0" normalizeH="0" baseline="0" noProof="0" dirty="0" err="1">
                <a:ln>
                  <a:noFill/>
                </a:ln>
                <a:solidFill>
                  <a:srgbClr val="000000"/>
                </a:solidFill>
                <a:effectLst/>
                <a:uLnTx/>
                <a:uFillTx/>
                <a:latin typeface="Constantia" panose="02030602050306030303" pitchFamily="18" charset="0"/>
                <a:ea typeface="+mn-ea"/>
                <a:cs typeface="+mn-cs"/>
              </a:rPr>
              <a:t>uceniciza</a:t>
            </a:r>
            <a:r>
              <a:rPr kumimoji="0" lang="ro-RO" sz="2100" b="0" i="0" u="none" strike="noStrike" kern="1200" cap="none" spc="0" normalizeH="0" baseline="0" noProof="0" dirty="0">
                <a:ln>
                  <a:noFill/>
                </a:ln>
                <a:solidFill>
                  <a:srgbClr val="000000"/>
                </a:solidFill>
                <a:effectLst/>
                <a:uLnTx/>
                <a:uFillTx/>
                <a:latin typeface="Constantia" panose="02030602050306030303" pitchFamily="18" charset="0"/>
                <a:ea typeface="+mn-ea"/>
                <a:cs typeface="+mn-cs"/>
              </a:rPr>
              <a:t> și planta biserici printre grupurile neatinse cu Evanghelia din Madagascar și nu numai.</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o-RO" sz="2100" b="0" i="0" u="none" strike="noStrike" kern="1200" cap="none" spc="0" normalizeH="0" baseline="0" noProof="0" dirty="0">
                <a:ln>
                  <a:noFill/>
                </a:ln>
                <a:solidFill>
                  <a:srgbClr val="000000"/>
                </a:solidFill>
                <a:effectLst/>
                <a:uLnTx/>
                <a:uFillTx/>
                <a:latin typeface="Constantia" panose="02030602050306030303" pitchFamily="18" charset="0"/>
                <a:ea typeface="+mn-ea"/>
                <a:cs typeface="+mn-cs"/>
              </a:rPr>
              <a:t>Mobilizarea Bisericii malgașe la Marele Seceriș, prin cursul </a:t>
            </a:r>
            <a:r>
              <a:rPr kumimoji="0" lang="ro-RO" sz="2100" b="0" i="0" u="none" strike="noStrike" kern="1200" cap="none" spc="0" normalizeH="0" baseline="0" noProof="0" dirty="0" err="1">
                <a:ln>
                  <a:noFill/>
                </a:ln>
                <a:solidFill>
                  <a:srgbClr val="000000"/>
                </a:solidFill>
                <a:effectLst/>
                <a:uLnTx/>
                <a:uFillTx/>
                <a:latin typeface="Constantia" panose="02030602050306030303" pitchFamily="18" charset="0"/>
                <a:ea typeface="+mn-ea"/>
                <a:cs typeface="+mn-cs"/>
              </a:rPr>
              <a:t>Kairos</a:t>
            </a:r>
            <a:r>
              <a:rPr kumimoji="0" lang="ro-RO" sz="2100" b="0" i="0" u="none" strike="noStrike" kern="1200" cap="none" spc="0" normalizeH="0" baseline="0" noProof="0" dirty="0">
                <a:ln>
                  <a:noFill/>
                </a:ln>
                <a:solidFill>
                  <a:srgbClr val="000000"/>
                </a:solidFill>
                <a:effectLst/>
                <a:uLnTx/>
                <a:uFillTx/>
                <a:latin typeface="Constantia" panose="02030602050306030303" pitchFamily="18" charset="0"/>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o-RO" sz="2100" b="0" i="0" u="none" strike="noStrike" kern="1200" cap="none" spc="0" normalizeH="0" baseline="0" noProof="0" dirty="0">
                <a:ln>
                  <a:noFill/>
                </a:ln>
                <a:solidFill>
                  <a:srgbClr val="000000"/>
                </a:solidFill>
                <a:effectLst/>
                <a:uLnTx/>
                <a:uFillTx/>
                <a:latin typeface="Constantia" panose="02030602050306030303" pitchFamily="18" charset="0"/>
                <a:ea typeface="+mn-ea"/>
                <a:cs typeface="+mn-cs"/>
              </a:rPr>
              <a:t>Lucrarea cu tinerii în cadrul departamentului „Tineri Model” și lucrarea cu femeile în cadrul departamentul „Femei Vrednice”.</a:t>
            </a:r>
          </a:p>
        </p:txBody>
      </p:sp>
      <p:pic>
        <p:nvPicPr>
          <p:cNvPr id="8" name="Picture 7">
            <a:extLst>
              <a:ext uri="{FF2B5EF4-FFF2-40B4-BE49-F238E27FC236}">
                <a16:creationId xmlns:a16="http://schemas.microsoft.com/office/drawing/2014/main" id="{1F7E8128-70C5-6921-FA87-D07AB20F9E43}"/>
              </a:ext>
            </a:extLst>
          </p:cNvPr>
          <p:cNvPicPr>
            <a:picLocks noChangeAspect="1"/>
          </p:cNvPicPr>
          <p:nvPr/>
        </p:nvPicPr>
        <p:blipFill>
          <a:blip r:embed="rId2"/>
          <a:stretch>
            <a:fillRect/>
          </a:stretch>
        </p:blipFill>
        <p:spPr>
          <a:xfrm>
            <a:off x="869576" y="1432752"/>
            <a:ext cx="3614501" cy="2969370"/>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2939438423"/>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4603" y="982176"/>
            <a:ext cx="7568698" cy="5632311"/>
          </a:xfrm>
          <a:prstGeom prst="rect">
            <a:avLst/>
          </a:prstGeom>
          <a:noFill/>
        </p:spPr>
        <p:txBody>
          <a:bodyPr wrap="square" rtlCol="0">
            <a:spAutoFit/>
          </a:bodyPr>
          <a:lstStyle/>
          <a:p>
            <a:r>
              <a:rPr lang="ro-RO" sz="2400" b="1" i="0" u="none" strike="noStrike" baseline="0" dirty="0">
                <a:solidFill>
                  <a:schemeClr val="tx2"/>
                </a:solidFill>
                <a:latin typeface="Constantia" panose="02030602050306030303" pitchFamily="18" charset="0"/>
              </a:rPr>
              <a:t>Motive de rugăciune: </a:t>
            </a:r>
            <a:endParaRPr lang="ro-RO" sz="2400" b="0" i="0" u="none" strike="noStrike" baseline="0" dirty="0">
              <a:solidFill>
                <a:schemeClr val="tx2"/>
              </a:solidFill>
              <a:latin typeface="Constantia" panose="02030602050306030303" pitchFamily="18" charset="0"/>
            </a:endParaRPr>
          </a:p>
          <a:p>
            <a:pPr marL="457200" indent="-457200">
              <a:buFont typeface="+mj-lt"/>
              <a:buAutoNum type="arabicPeriod"/>
            </a:pPr>
            <a:r>
              <a:rPr lang="ro-RO" sz="2400" b="0" i="0" u="none" strike="noStrike" baseline="0" dirty="0">
                <a:solidFill>
                  <a:schemeClr val="tx2"/>
                </a:solidFill>
                <a:latin typeface="Constantia" panose="02030602050306030303" pitchFamily="18" charset="0"/>
              </a:rPr>
              <a:t>Școala de misiune - pentru profesorii potriviți la fiecare curs, pentru studenți pasionați de a împlini chemarea lui Dumnezeu și pentru resursele financiare necesare.</a:t>
            </a:r>
          </a:p>
          <a:p>
            <a:pPr marL="457200" indent="-457200">
              <a:buFont typeface="+mj-lt"/>
              <a:buAutoNum type="arabicPeriod"/>
            </a:pPr>
            <a:r>
              <a:rPr lang="ro-RO" sz="2400" b="0" i="0" u="none" strike="noStrike" baseline="0" dirty="0">
                <a:solidFill>
                  <a:schemeClr val="tx2"/>
                </a:solidFill>
                <a:latin typeface="Constantia" panose="02030602050306030303" pitchFamily="18" charset="0"/>
              </a:rPr>
              <a:t>Colaborarea eficientă cu Comitetul Național al Bisericii ADD Madagascar.</a:t>
            </a:r>
          </a:p>
          <a:p>
            <a:pPr marL="457200" indent="-457200">
              <a:buFont typeface="+mj-lt"/>
              <a:buAutoNum type="arabicPeriod"/>
            </a:pPr>
            <a:r>
              <a:rPr lang="ro-RO" sz="2400" b="0" i="0" u="none" strike="noStrike" baseline="0" dirty="0">
                <a:solidFill>
                  <a:schemeClr val="tx2"/>
                </a:solidFill>
                <a:latin typeface="Constantia" panose="02030602050306030303" pitchFamily="18" charset="0"/>
              </a:rPr>
              <a:t>Creșterea și dezvoltarea Bisericii </a:t>
            </a:r>
            <a:r>
              <a:rPr lang="ro-RO" sz="2400" b="0" i="1" u="none" strike="noStrike" baseline="0" dirty="0">
                <a:solidFill>
                  <a:schemeClr val="tx2"/>
                </a:solidFill>
                <a:latin typeface="Constantia" panose="02030602050306030303" pitchFamily="18" charset="0"/>
              </a:rPr>
              <a:t>Salt &amp; </a:t>
            </a:r>
            <a:r>
              <a:rPr lang="ro-RO" sz="2400" b="0" i="1" u="none" strike="noStrike" baseline="0" dirty="0" err="1">
                <a:solidFill>
                  <a:schemeClr val="tx2"/>
                </a:solidFill>
                <a:latin typeface="Constantia" panose="02030602050306030303" pitchFamily="18" charset="0"/>
              </a:rPr>
              <a:t>Light</a:t>
            </a:r>
            <a:r>
              <a:rPr lang="ro-RO" sz="2400" b="0" i="0" u="none" strike="noStrike" baseline="0" dirty="0">
                <a:solidFill>
                  <a:schemeClr val="tx2"/>
                </a:solidFill>
                <a:latin typeface="Constantia" panose="02030602050306030303" pitchFamily="18" charset="0"/>
              </a:rPr>
              <a:t>.</a:t>
            </a:r>
          </a:p>
          <a:p>
            <a:pPr marL="457200" indent="-457200">
              <a:buFont typeface="+mj-lt"/>
              <a:buAutoNum type="arabicPeriod"/>
            </a:pPr>
            <a:r>
              <a:rPr lang="ro-RO" sz="2400" b="0" i="0" u="none" strike="noStrike" baseline="0" dirty="0">
                <a:solidFill>
                  <a:schemeClr val="tx2"/>
                </a:solidFill>
                <a:latin typeface="Constantia" panose="02030602050306030303" pitchFamily="18" charset="0"/>
              </a:rPr>
              <a:t>Dumnezeu să aducă și alte familii de misionari români care să lucreze împreună cu ei în dezvoltarea acestor proiecte.</a:t>
            </a:r>
          </a:p>
          <a:p>
            <a:endParaRPr lang="ro-RO" sz="2400" b="0" i="0" u="none" strike="noStrike" baseline="0" dirty="0">
              <a:solidFill>
                <a:schemeClr val="tx2"/>
              </a:solidFill>
              <a:latin typeface="Constantia" panose="02030602050306030303" pitchFamily="18" charset="0"/>
            </a:endParaRPr>
          </a:p>
          <a:p>
            <a:r>
              <a:rPr lang="ro-RO" sz="2400" b="1" i="0" u="none" strike="noStrike" baseline="0" dirty="0">
                <a:solidFill>
                  <a:schemeClr val="tx2"/>
                </a:solidFill>
                <a:latin typeface="Constantia" panose="02030602050306030303" pitchFamily="18" charset="0"/>
              </a:rPr>
              <a:t>Motto: </a:t>
            </a:r>
            <a:r>
              <a:rPr lang="ro-RO" sz="2400" b="0" i="0" u="none" strike="noStrike" baseline="0" dirty="0">
                <a:solidFill>
                  <a:schemeClr val="tx2"/>
                </a:solidFill>
                <a:latin typeface="Constantia" panose="02030602050306030303" pitchFamily="18" charset="0"/>
              </a:rPr>
              <a:t>Mare este secerișul, dar puțini sunt lucrătorii. Rugați dar pe Domnul secerișului să scoată lucrători la secerișul Lui. </a:t>
            </a:r>
            <a:r>
              <a:rPr lang="ro-RO" sz="2400" b="1" i="0" u="none" strike="noStrike" baseline="0" dirty="0">
                <a:solidFill>
                  <a:schemeClr val="tx2"/>
                </a:solidFill>
                <a:latin typeface="Constantia" panose="02030602050306030303" pitchFamily="18" charset="0"/>
              </a:rPr>
              <a:t>Matei 9:37-38 </a:t>
            </a:r>
            <a:endParaRPr lang="ro-RO" sz="2400" b="0" i="0" u="none" strike="noStrike" baseline="0" dirty="0">
              <a:solidFill>
                <a:schemeClr val="tx2"/>
              </a:solidFill>
              <a:latin typeface="Constantia" panose="02030602050306030303"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p:blipFill>
        <p:spPr>
          <a:xfrm>
            <a:off x="7141597" y="1089961"/>
            <a:ext cx="5443937" cy="4082136"/>
          </a:xfrm>
          <a:prstGeom prst="rect">
            <a:avLst/>
          </a:prstGeom>
        </p:spPr>
      </p:pic>
      <p:sp>
        <p:nvSpPr>
          <p:cNvPr id="6" name="TextBox 5"/>
          <p:cNvSpPr txBox="1"/>
          <p:nvPr/>
        </p:nvSpPr>
        <p:spPr>
          <a:xfrm>
            <a:off x="8402081" y="5260208"/>
            <a:ext cx="3200400" cy="507831"/>
          </a:xfrm>
          <a:prstGeom prst="rect">
            <a:avLst/>
          </a:prstGeom>
          <a:noFill/>
        </p:spPr>
        <p:txBody>
          <a:bodyPr wrap="square" rtlCol="0">
            <a:spAutoFit/>
          </a:bodyPr>
          <a:lstStyle/>
          <a:p>
            <a:pPr algn="ctr">
              <a:lnSpc>
                <a:spcPct val="90000"/>
              </a:lnSpc>
            </a:pPr>
            <a:r>
              <a:rPr lang="ro-RO" sz="3000" b="1" dirty="0">
                <a:solidFill>
                  <a:schemeClr val="tx2"/>
                </a:solidFill>
                <a:latin typeface="Constantia" panose="02030602050306030303" pitchFamily="18" charset="0"/>
              </a:rPr>
              <a:t>Madagascar</a:t>
            </a:r>
            <a:endParaRPr lang="en-GB" sz="3000" b="1" dirty="0">
              <a:solidFill>
                <a:schemeClr val="tx2"/>
              </a:solidFill>
              <a:latin typeface="Constantia" panose="02030602050306030303" pitchFamily="18" charset="0"/>
            </a:endParaRPr>
          </a:p>
        </p:txBody>
      </p:sp>
    </p:spTree>
    <p:extLst>
      <p:ext uri="{BB962C8B-B14F-4D97-AF65-F5344CB8AC3E}">
        <p14:creationId xmlns:p14="http://schemas.microsoft.com/office/powerpoint/2010/main" val="711944254"/>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5963" y="418397"/>
            <a:ext cx="7145020" cy="1034129"/>
          </a:xfrm>
          <a:prstGeom prst="rect">
            <a:avLst/>
          </a:prstGeom>
          <a:noFill/>
        </p:spPr>
        <p:txBody>
          <a:bodyPr wrap="square" rtlCol="0">
            <a:spAutoFit/>
          </a:bodyPr>
          <a:lstStyle/>
          <a:p>
            <a:pPr algn="ctr">
              <a:lnSpc>
                <a:spcPct val="90000"/>
              </a:lnSpc>
            </a:pPr>
            <a:r>
              <a:rPr lang="ro-RO" sz="3200" b="1" dirty="0">
                <a:solidFill>
                  <a:schemeClr val="tx2"/>
                </a:solidFill>
                <a:latin typeface="Constantia" panose="02030602050306030303" pitchFamily="18" charset="0"/>
              </a:rPr>
              <a:t>Grupuri etnice neevanghelizate</a:t>
            </a:r>
          </a:p>
          <a:p>
            <a:pPr algn="ctr">
              <a:lnSpc>
                <a:spcPct val="90000"/>
              </a:lnSpc>
            </a:pPr>
            <a:r>
              <a:rPr lang="ro-RO" sz="3600" b="1" dirty="0">
                <a:solidFill>
                  <a:schemeClr val="tx2"/>
                </a:solidFill>
                <a:latin typeface="Constantia" panose="02030602050306030303" pitchFamily="18" charset="0"/>
              </a:rPr>
              <a:t>TADJICI, UZBEKISTAN</a:t>
            </a:r>
          </a:p>
        </p:txBody>
      </p:sp>
      <p:sp>
        <p:nvSpPr>
          <p:cNvPr id="5" name="TextBox 4"/>
          <p:cNvSpPr txBox="1"/>
          <p:nvPr/>
        </p:nvSpPr>
        <p:spPr>
          <a:xfrm>
            <a:off x="3709036" y="1640247"/>
            <a:ext cx="4253677" cy="2893100"/>
          </a:xfrm>
          <a:prstGeom prst="rect">
            <a:avLst/>
          </a:prstGeom>
          <a:noFill/>
        </p:spPr>
        <p:txBody>
          <a:bodyPr wrap="square" rtlCol="0">
            <a:spAutoFit/>
          </a:bodyPr>
          <a:lstStyle/>
          <a:p>
            <a:r>
              <a:rPr lang="ro-RO" sz="2600" b="1" i="0" u="none" strike="noStrike" baseline="0" dirty="0">
                <a:solidFill>
                  <a:schemeClr val="tx2"/>
                </a:solidFill>
                <a:latin typeface="Constantia" panose="02030602050306030303" pitchFamily="18" charset="0"/>
              </a:rPr>
              <a:t>Limba: </a:t>
            </a:r>
            <a:r>
              <a:rPr lang="ro-RO" sz="2600" b="0" i="0" u="none" strike="noStrike" baseline="0" dirty="0">
                <a:solidFill>
                  <a:schemeClr val="tx2"/>
                </a:solidFill>
                <a:latin typeface="Constantia" panose="02030602050306030303" pitchFamily="18" charset="0"/>
              </a:rPr>
              <a:t>tadjică</a:t>
            </a:r>
          </a:p>
          <a:p>
            <a:r>
              <a:rPr lang="ro-RO" sz="2600" b="1" i="0" u="none" strike="noStrike" baseline="0" dirty="0">
                <a:solidFill>
                  <a:schemeClr val="tx2"/>
                </a:solidFill>
                <a:latin typeface="Constantia" panose="02030602050306030303" pitchFamily="18" charset="0"/>
              </a:rPr>
              <a:t>Populație: </a:t>
            </a:r>
            <a:r>
              <a:rPr lang="ro-RO" sz="2600" b="0" i="0" u="none" strike="noStrike" baseline="0" dirty="0">
                <a:solidFill>
                  <a:schemeClr val="tx2"/>
                </a:solidFill>
                <a:latin typeface="Constantia" panose="02030602050306030303" pitchFamily="18" charset="0"/>
              </a:rPr>
              <a:t>1,7 milioane</a:t>
            </a:r>
          </a:p>
          <a:p>
            <a:r>
              <a:rPr lang="ro-RO" sz="2600" b="1" i="0" u="none" strike="noStrike" baseline="0" dirty="0">
                <a:solidFill>
                  <a:schemeClr val="tx2"/>
                </a:solidFill>
                <a:latin typeface="Constantia" panose="02030602050306030303" pitchFamily="18" charset="0"/>
              </a:rPr>
              <a:t>Biblia: </a:t>
            </a:r>
            <a:r>
              <a:rPr lang="ro-RO" sz="2600" b="0" i="0" u="none" strike="noStrike" baseline="0" dirty="0">
                <a:solidFill>
                  <a:schemeClr val="tx2"/>
                </a:solidFill>
                <a:latin typeface="Constantia" panose="02030602050306030303" pitchFamily="18" charset="0"/>
              </a:rPr>
              <a:t>tradusă complet</a:t>
            </a:r>
          </a:p>
          <a:p>
            <a:r>
              <a:rPr lang="ro-RO" sz="2600" b="1" i="0" u="none" strike="noStrike" baseline="0" dirty="0">
                <a:solidFill>
                  <a:schemeClr val="tx2"/>
                </a:solidFill>
                <a:latin typeface="Constantia" panose="02030602050306030303" pitchFamily="18" charset="0"/>
              </a:rPr>
              <a:t>Religia principală: </a:t>
            </a:r>
            <a:r>
              <a:rPr lang="ro-RO" sz="2600" b="0" i="0" u="none" strike="noStrike" baseline="0" dirty="0">
                <a:solidFill>
                  <a:schemeClr val="tx2"/>
                </a:solidFill>
                <a:latin typeface="Constantia" panose="02030602050306030303" pitchFamily="18" charset="0"/>
              </a:rPr>
              <a:t>islam</a:t>
            </a:r>
          </a:p>
          <a:p>
            <a:r>
              <a:rPr lang="ro-RO" sz="2600" b="1" i="0" u="none" strike="noStrike" baseline="0" dirty="0">
                <a:solidFill>
                  <a:schemeClr val="tx2"/>
                </a:solidFill>
                <a:latin typeface="Constantia" panose="02030602050306030303" pitchFamily="18" charset="0"/>
              </a:rPr>
              <a:t>Aderență creștină: </a:t>
            </a:r>
            <a:r>
              <a:rPr lang="ro-RO" sz="2600" b="0" i="0" u="none" strike="noStrike" baseline="0" dirty="0">
                <a:solidFill>
                  <a:schemeClr val="tx2"/>
                </a:solidFill>
                <a:latin typeface="Constantia" panose="02030602050306030303" pitchFamily="18" charset="0"/>
              </a:rPr>
              <a:t>0,1%</a:t>
            </a:r>
          </a:p>
          <a:p>
            <a:r>
              <a:rPr lang="ro-RO" sz="2600" b="1" i="0" u="none" strike="noStrike" baseline="0" dirty="0">
                <a:solidFill>
                  <a:schemeClr val="tx2"/>
                </a:solidFill>
                <a:latin typeface="Constantia" panose="02030602050306030303" pitchFamily="18" charset="0"/>
              </a:rPr>
              <a:t>Evanghelici: </a:t>
            </a:r>
            <a:r>
              <a:rPr lang="ro-RO" sz="2600" b="0" i="0" u="none" strike="noStrike" baseline="0" dirty="0">
                <a:solidFill>
                  <a:schemeClr val="tx2"/>
                </a:solidFill>
                <a:latin typeface="Constantia" panose="02030602050306030303" pitchFamily="18" charset="0"/>
              </a:rPr>
              <a:t>0,07%</a:t>
            </a:r>
            <a:endParaRPr lang="en-US" sz="2600" dirty="0"/>
          </a:p>
          <a:p>
            <a:endParaRPr lang="ro-RO" sz="2600" b="0" i="0" u="none" strike="noStrike" baseline="0" dirty="0">
              <a:solidFill>
                <a:schemeClr val="tx2"/>
              </a:solidFill>
              <a:latin typeface="Constantia" panose="02030602050306030303" pitchFamily="18" charset="0"/>
            </a:endParaRPr>
          </a:p>
        </p:txBody>
      </p:sp>
      <p:sp>
        <p:nvSpPr>
          <p:cNvPr id="3" name="TextBox 2">
            <a:extLst>
              <a:ext uri="{FF2B5EF4-FFF2-40B4-BE49-F238E27FC236}">
                <a16:creationId xmlns:a16="http://schemas.microsoft.com/office/drawing/2014/main" id="{A1CBE070-1889-9A33-7267-2E5A6F00B3B9}"/>
              </a:ext>
            </a:extLst>
          </p:cNvPr>
          <p:cNvSpPr txBox="1"/>
          <p:nvPr/>
        </p:nvSpPr>
        <p:spPr>
          <a:xfrm>
            <a:off x="546036" y="4334254"/>
            <a:ext cx="11144394" cy="1938992"/>
          </a:xfrm>
          <a:prstGeom prst="rect">
            <a:avLst/>
          </a:prstGeom>
          <a:noFill/>
        </p:spPr>
        <p:txBody>
          <a:bodyPr wrap="square">
            <a:spAutoFit/>
          </a:bodyPr>
          <a:lstStyle/>
          <a:p>
            <a:r>
              <a:rPr lang="en-US" sz="2400" dirty="0" err="1">
                <a:solidFill>
                  <a:schemeClr val="tx2"/>
                </a:solidFill>
                <a:latin typeface="Constantia" panose="02030602050306030303" pitchFamily="18" charset="0"/>
              </a:rPr>
              <a:t>Tadjicii</a:t>
            </a:r>
            <a:r>
              <a:rPr lang="en-US" sz="2400" dirty="0">
                <a:solidFill>
                  <a:schemeClr val="tx2"/>
                </a:solidFill>
                <a:latin typeface="Constantia" panose="02030602050306030303" pitchFamily="18" charset="0"/>
              </a:rPr>
              <a:t> </a:t>
            </a:r>
            <a:r>
              <a:rPr lang="en-US" sz="2400" dirty="0" err="1">
                <a:solidFill>
                  <a:schemeClr val="tx2"/>
                </a:solidFill>
                <a:latin typeface="Constantia" panose="02030602050306030303" pitchFamily="18" charset="0"/>
              </a:rPr>
              <a:t>reprezintă</a:t>
            </a:r>
            <a:r>
              <a:rPr lang="en-US" sz="2400" dirty="0">
                <a:solidFill>
                  <a:schemeClr val="tx2"/>
                </a:solidFill>
                <a:latin typeface="Constantia" panose="02030602050306030303" pitchFamily="18" charset="0"/>
              </a:rPr>
              <a:t> </a:t>
            </a:r>
            <a:r>
              <a:rPr lang="en-US" sz="2400" dirty="0" err="1">
                <a:solidFill>
                  <a:schemeClr val="tx2"/>
                </a:solidFill>
                <a:latin typeface="Constantia" panose="02030602050306030303" pitchFamily="18" charset="0"/>
              </a:rPr>
              <a:t>unul</a:t>
            </a:r>
            <a:r>
              <a:rPr lang="en-US" sz="2400" dirty="0">
                <a:solidFill>
                  <a:schemeClr val="tx2"/>
                </a:solidFill>
                <a:latin typeface="Constantia" panose="02030602050306030303" pitchFamily="18" charset="0"/>
              </a:rPr>
              <a:t> </a:t>
            </a:r>
            <a:r>
              <a:rPr lang="en-US" sz="2400" dirty="0" err="1">
                <a:solidFill>
                  <a:schemeClr val="tx2"/>
                </a:solidFill>
                <a:latin typeface="Constantia" panose="02030602050306030303" pitchFamily="18" charset="0"/>
              </a:rPr>
              <a:t>dintre</a:t>
            </a:r>
            <a:r>
              <a:rPr lang="en-US" sz="2400" dirty="0">
                <a:solidFill>
                  <a:schemeClr val="tx2"/>
                </a:solidFill>
                <a:latin typeface="Constantia" panose="02030602050306030303" pitchFamily="18" charset="0"/>
              </a:rPr>
              <a:t> </a:t>
            </a:r>
            <a:r>
              <a:rPr lang="en-US" sz="2400" dirty="0" err="1">
                <a:solidFill>
                  <a:schemeClr val="tx2"/>
                </a:solidFill>
                <a:latin typeface="Constantia" panose="02030602050306030303" pitchFamily="18" charset="0"/>
              </a:rPr>
              <a:t>cele</a:t>
            </a:r>
            <a:r>
              <a:rPr lang="en-US" sz="2400" dirty="0">
                <a:solidFill>
                  <a:schemeClr val="tx2"/>
                </a:solidFill>
                <a:latin typeface="Constantia" panose="02030602050306030303" pitchFamily="18" charset="0"/>
              </a:rPr>
              <a:t> </a:t>
            </a:r>
            <a:r>
              <a:rPr lang="en-US" sz="2400" dirty="0" err="1">
                <a:solidFill>
                  <a:schemeClr val="tx2"/>
                </a:solidFill>
                <a:latin typeface="Constantia" panose="02030602050306030303" pitchFamily="18" charset="0"/>
              </a:rPr>
              <a:t>mai</a:t>
            </a:r>
            <a:r>
              <a:rPr lang="ro-RO" sz="2400" dirty="0">
                <a:solidFill>
                  <a:schemeClr val="tx2"/>
                </a:solidFill>
                <a:latin typeface="Constantia" panose="02030602050306030303" pitchFamily="18" charset="0"/>
              </a:rPr>
              <a:t> </a:t>
            </a:r>
            <a:r>
              <a:rPr lang="en-US" sz="2400" dirty="0" err="1">
                <a:solidFill>
                  <a:schemeClr val="tx2"/>
                </a:solidFill>
                <a:latin typeface="Constantia" panose="02030602050306030303" pitchFamily="18" charset="0"/>
              </a:rPr>
              <a:t>mari</a:t>
            </a:r>
            <a:r>
              <a:rPr lang="en-US" sz="2400" dirty="0">
                <a:solidFill>
                  <a:schemeClr val="tx2"/>
                </a:solidFill>
                <a:latin typeface="Constantia" panose="02030602050306030303" pitchFamily="18" charset="0"/>
              </a:rPr>
              <a:t> </a:t>
            </a:r>
            <a:r>
              <a:rPr lang="en-US" sz="2400" dirty="0" err="1">
                <a:solidFill>
                  <a:schemeClr val="tx2"/>
                </a:solidFill>
                <a:latin typeface="Constantia" panose="02030602050306030303" pitchFamily="18" charset="0"/>
              </a:rPr>
              <a:t>popoare</a:t>
            </a:r>
            <a:r>
              <a:rPr lang="en-US" sz="2400" dirty="0">
                <a:solidFill>
                  <a:schemeClr val="tx2"/>
                </a:solidFill>
                <a:latin typeface="Constantia" panose="02030602050306030303" pitchFamily="18" charset="0"/>
              </a:rPr>
              <a:t> din Asia </a:t>
            </a:r>
            <a:r>
              <a:rPr lang="en-US" sz="2400" dirty="0" err="1">
                <a:solidFill>
                  <a:schemeClr val="tx2"/>
                </a:solidFill>
                <a:latin typeface="Constantia" panose="02030602050306030303" pitchFamily="18" charset="0"/>
              </a:rPr>
              <a:t>Centrală</a:t>
            </a:r>
            <a:r>
              <a:rPr lang="en-US" sz="2400" dirty="0">
                <a:solidFill>
                  <a:schemeClr val="tx2"/>
                </a:solidFill>
                <a:latin typeface="Constantia" panose="02030602050306030303" pitchFamily="18" charset="0"/>
              </a:rPr>
              <a:t>. Au </a:t>
            </a:r>
            <a:r>
              <a:rPr lang="en-US" sz="2400" dirty="0" err="1">
                <a:solidFill>
                  <a:schemeClr val="tx2"/>
                </a:solidFill>
                <a:latin typeface="Constantia" panose="02030602050306030303" pitchFamily="18" charset="0"/>
              </a:rPr>
              <a:t>fost</a:t>
            </a:r>
            <a:r>
              <a:rPr lang="ro-RO" sz="2400" dirty="0">
                <a:solidFill>
                  <a:schemeClr val="tx2"/>
                </a:solidFill>
                <a:latin typeface="Constantia" panose="02030602050306030303" pitchFamily="18" charset="0"/>
              </a:rPr>
              <a:t> </a:t>
            </a:r>
            <a:r>
              <a:rPr lang="en-US" sz="2400" dirty="0" err="1">
                <a:solidFill>
                  <a:schemeClr val="tx2"/>
                </a:solidFill>
                <a:latin typeface="Constantia" panose="02030602050306030303" pitchFamily="18" charset="0"/>
              </a:rPr>
              <a:t>invadați</a:t>
            </a:r>
            <a:r>
              <a:rPr lang="en-US" sz="2400" dirty="0">
                <a:solidFill>
                  <a:schemeClr val="tx2"/>
                </a:solidFill>
                <a:latin typeface="Constantia" panose="02030602050306030303" pitchFamily="18" charset="0"/>
              </a:rPr>
              <a:t> și </a:t>
            </a:r>
            <a:r>
              <a:rPr lang="en-US" sz="2400" dirty="0" err="1">
                <a:solidFill>
                  <a:schemeClr val="tx2"/>
                </a:solidFill>
                <a:latin typeface="Constantia" panose="02030602050306030303" pitchFamily="18" charset="0"/>
              </a:rPr>
              <a:t>cuceriți</a:t>
            </a:r>
            <a:r>
              <a:rPr lang="en-US" sz="2400" dirty="0">
                <a:solidFill>
                  <a:schemeClr val="tx2"/>
                </a:solidFill>
                <a:latin typeface="Constantia" panose="02030602050306030303" pitchFamily="18" charset="0"/>
              </a:rPr>
              <a:t> de </a:t>
            </a:r>
            <a:r>
              <a:rPr lang="en-US" sz="2400" dirty="0" err="1">
                <a:solidFill>
                  <a:schemeClr val="tx2"/>
                </a:solidFill>
                <a:latin typeface="Constantia" panose="02030602050306030303" pitchFamily="18" charset="0"/>
              </a:rPr>
              <a:t>mai</a:t>
            </a:r>
            <a:r>
              <a:rPr lang="en-US" sz="2400" dirty="0">
                <a:solidFill>
                  <a:schemeClr val="tx2"/>
                </a:solidFill>
                <a:latin typeface="Constantia" panose="02030602050306030303" pitchFamily="18" charset="0"/>
              </a:rPr>
              <a:t> </a:t>
            </a:r>
            <a:r>
              <a:rPr lang="en-US" sz="2400" dirty="0" err="1">
                <a:solidFill>
                  <a:schemeClr val="tx2"/>
                </a:solidFill>
                <a:latin typeface="Constantia" panose="02030602050306030303" pitchFamily="18" charset="0"/>
              </a:rPr>
              <a:t>multe</a:t>
            </a:r>
            <a:r>
              <a:rPr lang="en-US" sz="2400" dirty="0">
                <a:solidFill>
                  <a:schemeClr val="tx2"/>
                </a:solidFill>
                <a:latin typeface="Constantia" panose="02030602050306030303" pitchFamily="18" charset="0"/>
              </a:rPr>
              <a:t> </a:t>
            </a:r>
            <a:r>
              <a:rPr lang="en-US" sz="2400" dirty="0" err="1">
                <a:solidFill>
                  <a:schemeClr val="tx2"/>
                </a:solidFill>
                <a:latin typeface="Constantia" panose="02030602050306030303" pitchFamily="18" charset="0"/>
              </a:rPr>
              <a:t>ori</a:t>
            </a:r>
            <a:r>
              <a:rPr lang="en-US" sz="2400" dirty="0">
                <a:solidFill>
                  <a:schemeClr val="tx2"/>
                </a:solidFill>
                <a:latin typeface="Constantia" panose="02030602050306030303" pitchFamily="18" charset="0"/>
              </a:rPr>
              <a:t> </a:t>
            </a:r>
            <a:r>
              <a:rPr lang="en-US" sz="2400" dirty="0" err="1">
                <a:solidFill>
                  <a:schemeClr val="tx2"/>
                </a:solidFill>
                <a:latin typeface="Constantia" panose="02030602050306030303" pitchFamily="18" charset="0"/>
              </a:rPr>
              <a:t>în</a:t>
            </a:r>
            <a:r>
              <a:rPr lang="ro-RO" sz="2400" dirty="0">
                <a:solidFill>
                  <a:schemeClr val="tx2"/>
                </a:solidFill>
                <a:latin typeface="Constantia" panose="02030602050306030303" pitchFamily="18" charset="0"/>
              </a:rPr>
              <a:t> </a:t>
            </a:r>
            <a:r>
              <a:rPr lang="en-US" sz="2400" dirty="0" err="1">
                <a:solidFill>
                  <a:schemeClr val="tx2"/>
                </a:solidFill>
                <a:latin typeface="Constantia" panose="02030602050306030303" pitchFamily="18" charset="0"/>
              </a:rPr>
              <a:t>istorie</a:t>
            </a:r>
            <a:r>
              <a:rPr lang="en-US" sz="2400" dirty="0">
                <a:solidFill>
                  <a:schemeClr val="tx2"/>
                </a:solidFill>
                <a:latin typeface="Constantia" panose="02030602050306030303" pitchFamily="18" charset="0"/>
              </a:rPr>
              <a:t>. Ei </a:t>
            </a:r>
            <a:r>
              <a:rPr lang="en-US" sz="2400" dirty="0" err="1">
                <a:solidFill>
                  <a:schemeClr val="tx2"/>
                </a:solidFill>
                <a:latin typeface="Constantia" panose="02030602050306030303" pitchFamily="18" charset="0"/>
              </a:rPr>
              <a:t>locuiesc</a:t>
            </a:r>
            <a:r>
              <a:rPr lang="en-US" sz="2400" dirty="0">
                <a:solidFill>
                  <a:schemeClr val="tx2"/>
                </a:solidFill>
                <a:latin typeface="Constantia" panose="02030602050306030303" pitchFamily="18" charset="0"/>
              </a:rPr>
              <a:t> </a:t>
            </a:r>
            <a:r>
              <a:rPr lang="en-US" sz="2400" dirty="0" err="1">
                <a:solidFill>
                  <a:schemeClr val="tx2"/>
                </a:solidFill>
                <a:latin typeface="Constantia" panose="02030602050306030303" pitchFamily="18" charset="0"/>
              </a:rPr>
              <a:t>în</a:t>
            </a:r>
            <a:r>
              <a:rPr lang="en-US" sz="2400" dirty="0">
                <a:solidFill>
                  <a:schemeClr val="tx2"/>
                </a:solidFill>
                <a:latin typeface="Constantia" panose="02030602050306030303" pitchFamily="18" charset="0"/>
              </a:rPr>
              <a:t> </a:t>
            </a:r>
            <a:r>
              <a:rPr lang="en-US" sz="2400" dirty="0" err="1">
                <a:solidFill>
                  <a:schemeClr val="tx2"/>
                </a:solidFill>
                <a:latin typeface="Constantia" panose="02030602050306030303" pitchFamily="18" charset="0"/>
              </a:rPr>
              <a:t>comunități</a:t>
            </a:r>
            <a:r>
              <a:rPr lang="en-US" sz="2400" dirty="0">
                <a:solidFill>
                  <a:schemeClr val="tx2"/>
                </a:solidFill>
                <a:latin typeface="Constantia" panose="02030602050306030303" pitchFamily="18" charset="0"/>
              </a:rPr>
              <a:t> </a:t>
            </a:r>
            <a:r>
              <a:rPr lang="en-US" sz="2400" dirty="0" err="1">
                <a:solidFill>
                  <a:schemeClr val="tx2"/>
                </a:solidFill>
                <a:latin typeface="Constantia" panose="02030602050306030303" pitchFamily="18" charset="0"/>
              </a:rPr>
              <a:t>restrânse</a:t>
            </a:r>
            <a:r>
              <a:rPr lang="ro-RO" sz="2400" dirty="0">
                <a:solidFill>
                  <a:schemeClr val="tx2"/>
                </a:solidFill>
                <a:latin typeface="Constantia" panose="02030602050306030303" pitchFamily="18" charset="0"/>
              </a:rPr>
              <a:t> </a:t>
            </a:r>
            <a:r>
              <a:rPr lang="en-US" sz="2400" dirty="0">
                <a:solidFill>
                  <a:schemeClr val="tx2"/>
                </a:solidFill>
                <a:latin typeface="Constantia" panose="02030602050306030303" pitchFamily="18" charset="0"/>
              </a:rPr>
              <a:t>și sunt </a:t>
            </a:r>
            <a:r>
              <a:rPr lang="en-US" sz="2400" dirty="0" err="1">
                <a:solidFill>
                  <a:schemeClr val="tx2"/>
                </a:solidFill>
                <a:latin typeface="Constantia" panose="02030602050306030303" pitchFamily="18" charset="0"/>
              </a:rPr>
              <a:t>foarte</a:t>
            </a:r>
            <a:r>
              <a:rPr lang="en-US" sz="2400" dirty="0">
                <a:solidFill>
                  <a:schemeClr val="tx2"/>
                </a:solidFill>
                <a:latin typeface="Constantia" panose="02030602050306030303" pitchFamily="18" charset="0"/>
              </a:rPr>
              <a:t> </a:t>
            </a:r>
            <a:r>
              <a:rPr lang="en-US" sz="2400" dirty="0" err="1">
                <a:solidFill>
                  <a:schemeClr val="tx2"/>
                </a:solidFill>
                <a:latin typeface="Constantia" panose="02030602050306030303" pitchFamily="18" charset="0"/>
              </a:rPr>
              <a:t>ospitalieri</a:t>
            </a:r>
            <a:r>
              <a:rPr lang="en-US" sz="2400" dirty="0">
                <a:solidFill>
                  <a:schemeClr val="tx2"/>
                </a:solidFill>
                <a:latin typeface="Constantia" panose="02030602050306030303" pitchFamily="18" charset="0"/>
              </a:rPr>
              <a:t>, </a:t>
            </a:r>
            <a:r>
              <a:rPr lang="en-US" sz="2400" dirty="0" err="1">
                <a:solidFill>
                  <a:schemeClr val="tx2"/>
                </a:solidFill>
                <a:latin typeface="Constantia" panose="02030602050306030303" pitchFamily="18" charset="0"/>
              </a:rPr>
              <a:t>indiferent</a:t>
            </a:r>
            <a:r>
              <a:rPr lang="en-US" sz="2400" dirty="0">
                <a:solidFill>
                  <a:schemeClr val="tx2"/>
                </a:solidFill>
                <a:latin typeface="Constantia" panose="02030602050306030303" pitchFamily="18" charset="0"/>
              </a:rPr>
              <a:t> </a:t>
            </a:r>
            <a:r>
              <a:rPr lang="en-US" sz="2400" dirty="0" err="1">
                <a:solidFill>
                  <a:schemeClr val="tx2"/>
                </a:solidFill>
                <a:latin typeface="Constantia" panose="02030602050306030303" pitchFamily="18" charset="0"/>
              </a:rPr>
              <a:t>dacă</a:t>
            </a:r>
            <a:r>
              <a:rPr lang="ro-RO" sz="2400" dirty="0">
                <a:solidFill>
                  <a:schemeClr val="tx2"/>
                </a:solidFill>
                <a:latin typeface="Constantia" panose="02030602050306030303" pitchFamily="18" charset="0"/>
              </a:rPr>
              <a:t> </a:t>
            </a:r>
            <a:r>
              <a:rPr lang="en-US" sz="2400" dirty="0">
                <a:solidFill>
                  <a:schemeClr val="tx2"/>
                </a:solidFill>
                <a:latin typeface="Constantia" panose="02030602050306030303" pitchFamily="18" charset="0"/>
              </a:rPr>
              <a:t>se </a:t>
            </a:r>
            <a:r>
              <a:rPr lang="en-US" sz="2400" dirty="0" err="1">
                <a:solidFill>
                  <a:schemeClr val="tx2"/>
                </a:solidFill>
                <a:latin typeface="Constantia" panose="02030602050306030303" pitchFamily="18" charset="0"/>
              </a:rPr>
              <a:t>află</a:t>
            </a:r>
            <a:r>
              <a:rPr lang="en-US" sz="2400" dirty="0">
                <a:solidFill>
                  <a:schemeClr val="tx2"/>
                </a:solidFill>
                <a:latin typeface="Constantia" panose="02030602050306030303" pitchFamily="18" charset="0"/>
              </a:rPr>
              <a:t> </a:t>
            </a:r>
            <a:r>
              <a:rPr lang="en-US" sz="2400" dirty="0" err="1">
                <a:solidFill>
                  <a:schemeClr val="tx2"/>
                </a:solidFill>
                <a:latin typeface="Constantia" panose="02030602050306030303" pitchFamily="18" charset="0"/>
              </a:rPr>
              <a:t>în</a:t>
            </a:r>
            <a:r>
              <a:rPr lang="en-US" sz="2400" dirty="0">
                <a:solidFill>
                  <a:schemeClr val="tx2"/>
                </a:solidFill>
                <a:latin typeface="Constantia" panose="02030602050306030303" pitchFamily="18" charset="0"/>
              </a:rPr>
              <a:t> </a:t>
            </a:r>
            <a:r>
              <a:rPr lang="en-US" sz="2400" dirty="0" err="1">
                <a:solidFill>
                  <a:schemeClr val="tx2"/>
                </a:solidFill>
                <a:latin typeface="Constantia" panose="02030602050306030303" pitchFamily="18" charset="0"/>
              </a:rPr>
              <a:t>țara</a:t>
            </a:r>
            <a:r>
              <a:rPr lang="en-US" sz="2400" dirty="0">
                <a:solidFill>
                  <a:schemeClr val="tx2"/>
                </a:solidFill>
                <a:latin typeface="Constantia" panose="02030602050306030303" pitchFamily="18" charset="0"/>
              </a:rPr>
              <a:t> lor </a:t>
            </a:r>
            <a:r>
              <a:rPr lang="en-US" sz="2400" dirty="0" err="1">
                <a:solidFill>
                  <a:schemeClr val="tx2"/>
                </a:solidFill>
                <a:latin typeface="Constantia" panose="02030602050306030303" pitchFamily="18" charset="0"/>
              </a:rPr>
              <a:t>natală</a:t>
            </a:r>
            <a:r>
              <a:rPr lang="en-US" sz="2400" dirty="0">
                <a:solidFill>
                  <a:schemeClr val="tx2"/>
                </a:solidFill>
                <a:latin typeface="Constantia" panose="02030602050306030303" pitchFamily="18" charset="0"/>
              </a:rPr>
              <a:t>, </a:t>
            </a:r>
            <a:r>
              <a:rPr lang="en-US" sz="2400" dirty="0" err="1">
                <a:solidFill>
                  <a:schemeClr val="tx2"/>
                </a:solidFill>
                <a:latin typeface="Constantia" panose="02030602050306030303" pitchFamily="18" charset="0"/>
              </a:rPr>
              <a:t>Tadjikistan</a:t>
            </a:r>
            <a:r>
              <a:rPr lang="en-US" sz="2400" dirty="0">
                <a:solidFill>
                  <a:schemeClr val="tx2"/>
                </a:solidFill>
                <a:latin typeface="Constantia" panose="02030602050306030303" pitchFamily="18" charset="0"/>
              </a:rPr>
              <a:t>, </a:t>
            </a:r>
            <a:r>
              <a:rPr lang="en-US" sz="2400" dirty="0" err="1">
                <a:solidFill>
                  <a:schemeClr val="tx2"/>
                </a:solidFill>
                <a:latin typeface="Constantia" panose="02030602050306030303" pitchFamily="18" charset="0"/>
              </a:rPr>
              <a:t>sau</a:t>
            </a:r>
            <a:r>
              <a:rPr lang="ro-RO" sz="2400" dirty="0">
                <a:solidFill>
                  <a:schemeClr val="tx2"/>
                </a:solidFill>
                <a:latin typeface="Constantia" panose="02030602050306030303" pitchFamily="18" charset="0"/>
              </a:rPr>
              <a:t> </a:t>
            </a:r>
            <a:r>
              <a:rPr lang="en-US" sz="2400" dirty="0" err="1">
                <a:solidFill>
                  <a:schemeClr val="tx2"/>
                </a:solidFill>
                <a:latin typeface="Constantia" panose="02030602050306030303" pitchFamily="18" charset="0"/>
              </a:rPr>
              <a:t>în</a:t>
            </a:r>
            <a:r>
              <a:rPr lang="en-US" sz="2400" dirty="0">
                <a:solidFill>
                  <a:schemeClr val="tx2"/>
                </a:solidFill>
                <a:latin typeface="Constantia" panose="02030602050306030303" pitchFamily="18" charset="0"/>
              </a:rPr>
              <a:t> </a:t>
            </a:r>
            <a:r>
              <a:rPr lang="en-US" sz="2400" dirty="0" err="1">
                <a:solidFill>
                  <a:schemeClr val="tx2"/>
                </a:solidFill>
                <a:latin typeface="Constantia" panose="02030602050306030303" pitchFamily="18" charset="0"/>
              </a:rPr>
              <a:t>țara</a:t>
            </a:r>
            <a:r>
              <a:rPr lang="en-US" sz="2400" dirty="0">
                <a:solidFill>
                  <a:schemeClr val="tx2"/>
                </a:solidFill>
                <a:latin typeface="Constantia" panose="02030602050306030303" pitchFamily="18" charset="0"/>
              </a:rPr>
              <a:t> </a:t>
            </a:r>
            <a:r>
              <a:rPr lang="en-US" sz="2400" dirty="0" err="1">
                <a:solidFill>
                  <a:schemeClr val="tx2"/>
                </a:solidFill>
                <a:latin typeface="Constantia" panose="02030602050306030303" pitchFamily="18" charset="0"/>
              </a:rPr>
              <a:t>vecină</a:t>
            </a:r>
            <a:r>
              <a:rPr lang="en-US" sz="2400" dirty="0">
                <a:solidFill>
                  <a:schemeClr val="tx2"/>
                </a:solidFill>
                <a:latin typeface="Constantia" panose="02030602050306030303" pitchFamily="18" charset="0"/>
              </a:rPr>
              <a:t>, Uzbekistan. </a:t>
            </a:r>
            <a:r>
              <a:rPr lang="en-US" sz="2400" dirty="0" err="1">
                <a:solidFill>
                  <a:schemeClr val="tx2"/>
                </a:solidFill>
                <a:latin typeface="Constantia" panose="02030602050306030303" pitchFamily="18" charset="0"/>
              </a:rPr>
              <a:t>Cei</a:t>
            </a:r>
            <a:r>
              <a:rPr lang="en-US" sz="2400" dirty="0">
                <a:solidFill>
                  <a:schemeClr val="tx2"/>
                </a:solidFill>
                <a:latin typeface="Constantia" panose="02030602050306030303" pitchFamily="18" charset="0"/>
              </a:rPr>
              <a:t> </a:t>
            </a:r>
            <a:r>
              <a:rPr lang="en-US" sz="2400" dirty="0" err="1">
                <a:solidFill>
                  <a:schemeClr val="tx2"/>
                </a:solidFill>
                <a:latin typeface="Constantia" panose="02030602050306030303" pitchFamily="18" charset="0"/>
              </a:rPr>
              <a:t>mai</a:t>
            </a:r>
            <a:r>
              <a:rPr lang="en-US" sz="2400" dirty="0">
                <a:solidFill>
                  <a:schemeClr val="tx2"/>
                </a:solidFill>
                <a:latin typeface="Constantia" panose="02030602050306030303" pitchFamily="18" charset="0"/>
              </a:rPr>
              <a:t> </a:t>
            </a:r>
            <a:r>
              <a:rPr lang="en-US" sz="2400" dirty="0" err="1">
                <a:solidFill>
                  <a:schemeClr val="tx2"/>
                </a:solidFill>
                <a:latin typeface="Constantia" panose="02030602050306030303" pitchFamily="18" charset="0"/>
              </a:rPr>
              <a:t>mulți</a:t>
            </a:r>
            <a:r>
              <a:rPr lang="ro-RO" sz="2400" dirty="0">
                <a:solidFill>
                  <a:schemeClr val="tx2"/>
                </a:solidFill>
                <a:latin typeface="Constantia" panose="02030602050306030303" pitchFamily="18" charset="0"/>
              </a:rPr>
              <a:t> </a:t>
            </a:r>
            <a:r>
              <a:rPr lang="en-US" sz="2400" dirty="0" err="1">
                <a:solidFill>
                  <a:schemeClr val="tx2"/>
                </a:solidFill>
                <a:latin typeface="Constantia" panose="02030602050306030303" pitchFamily="18" charset="0"/>
              </a:rPr>
              <a:t>tadjici</a:t>
            </a:r>
            <a:r>
              <a:rPr lang="en-US" sz="2400" dirty="0">
                <a:solidFill>
                  <a:schemeClr val="tx2"/>
                </a:solidFill>
                <a:latin typeface="Constantia" panose="02030602050306030303" pitchFamily="18" charset="0"/>
              </a:rPr>
              <a:t> sunt </a:t>
            </a:r>
            <a:r>
              <a:rPr lang="en-US" sz="2400" dirty="0" err="1">
                <a:solidFill>
                  <a:schemeClr val="tx2"/>
                </a:solidFill>
                <a:latin typeface="Constantia" panose="02030602050306030303" pitchFamily="18" charset="0"/>
              </a:rPr>
              <a:t>musulmani</a:t>
            </a:r>
            <a:r>
              <a:rPr lang="en-US" sz="2400" dirty="0">
                <a:solidFill>
                  <a:schemeClr val="tx2"/>
                </a:solidFill>
                <a:latin typeface="Constantia" panose="02030602050306030303" pitchFamily="18" charset="0"/>
              </a:rPr>
              <a:t>, </a:t>
            </a:r>
            <a:r>
              <a:rPr lang="en-US" sz="2400" dirty="0" err="1">
                <a:solidFill>
                  <a:schemeClr val="tx2"/>
                </a:solidFill>
                <a:latin typeface="Constantia" panose="02030602050306030303" pitchFamily="18" charset="0"/>
              </a:rPr>
              <a:t>iar</a:t>
            </a:r>
            <a:r>
              <a:rPr lang="en-US" sz="2400" dirty="0">
                <a:solidFill>
                  <a:schemeClr val="tx2"/>
                </a:solidFill>
                <a:latin typeface="Constantia" panose="02030602050306030303" pitchFamily="18" charset="0"/>
              </a:rPr>
              <a:t> 10% </a:t>
            </a:r>
            <a:r>
              <a:rPr lang="en-US" sz="2400" dirty="0" err="1">
                <a:solidFill>
                  <a:schemeClr val="tx2"/>
                </a:solidFill>
                <a:latin typeface="Constantia" panose="02030602050306030303" pitchFamily="18" charset="0"/>
              </a:rPr>
              <a:t>dintre</a:t>
            </a:r>
            <a:r>
              <a:rPr lang="en-US" sz="2400" dirty="0">
                <a:solidFill>
                  <a:schemeClr val="tx2"/>
                </a:solidFill>
                <a:latin typeface="Constantia" panose="02030602050306030303" pitchFamily="18" charset="0"/>
              </a:rPr>
              <a:t> </a:t>
            </a:r>
            <a:r>
              <a:rPr lang="en-US" sz="2400" dirty="0" err="1">
                <a:solidFill>
                  <a:schemeClr val="tx2"/>
                </a:solidFill>
                <a:latin typeface="Constantia" panose="02030602050306030303" pitchFamily="18" charset="0"/>
              </a:rPr>
              <a:t>ei</a:t>
            </a:r>
            <a:r>
              <a:rPr lang="ro-RO" sz="2400" dirty="0">
                <a:solidFill>
                  <a:schemeClr val="tx2"/>
                </a:solidFill>
                <a:latin typeface="Constantia" panose="02030602050306030303" pitchFamily="18" charset="0"/>
              </a:rPr>
              <a:t> </a:t>
            </a:r>
            <a:r>
              <a:rPr lang="en-US" sz="2400" dirty="0">
                <a:solidFill>
                  <a:schemeClr val="tx2"/>
                </a:solidFill>
                <a:latin typeface="Constantia" panose="02030602050306030303" pitchFamily="18" charset="0"/>
              </a:rPr>
              <a:t>sunt </a:t>
            </a:r>
            <a:r>
              <a:rPr lang="en-US" sz="2400" dirty="0" err="1">
                <a:solidFill>
                  <a:schemeClr val="tx2"/>
                </a:solidFill>
                <a:latin typeface="Constantia" panose="02030602050306030303" pitchFamily="18" charset="0"/>
              </a:rPr>
              <a:t>nereligioși</a:t>
            </a:r>
            <a:r>
              <a:rPr lang="en-US" sz="2400" dirty="0">
                <a:solidFill>
                  <a:schemeClr val="tx2"/>
                </a:solidFill>
                <a:latin typeface="Constantia" panose="02030602050306030303" pitchFamily="18" charset="0"/>
              </a:rPr>
              <a:t>. Ei sunt </a:t>
            </a:r>
            <a:r>
              <a:rPr lang="en-US" sz="2400" dirty="0" err="1">
                <a:solidFill>
                  <a:schemeClr val="tx2"/>
                </a:solidFill>
                <a:latin typeface="Constantia" panose="02030602050306030303" pitchFamily="18" charset="0"/>
              </a:rPr>
              <a:t>în</a:t>
            </a:r>
            <a:r>
              <a:rPr lang="en-US" sz="2400" dirty="0">
                <a:solidFill>
                  <a:schemeClr val="tx2"/>
                </a:solidFill>
                <a:latin typeface="Constantia" panose="02030602050306030303" pitchFamily="18" charset="0"/>
              </a:rPr>
              <a:t> general </a:t>
            </a:r>
            <a:r>
              <a:rPr lang="en-US" sz="2400" dirty="0" err="1">
                <a:solidFill>
                  <a:schemeClr val="tx2"/>
                </a:solidFill>
                <a:latin typeface="Constantia" panose="02030602050306030303" pitchFamily="18" charset="0"/>
              </a:rPr>
              <a:t>închiși</a:t>
            </a:r>
            <a:r>
              <a:rPr lang="ro-RO" sz="2400" dirty="0">
                <a:solidFill>
                  <a:schemeClr val="tx2"/>
                </a:solidFill>
                <a:latin typeface="Constantia" panose="02030602050306030303" pitchFamily="18" charset="0"/>
              </a:rPr>
              <a:t> </a:t>
            </a:r>
            <a:r>
              <a:rPr lang="en-US" sz="2400" dirty="0" err="1">
                <a:solidFill>
                  <a:schemeClr val="tx2"/>
                </a:solidFill>
                <a:latin typeface="Constantia" panose="02030602050306030303" pitchFamily="18" charset="0"/>
              </a:rPr>
              <a:t>față</a:t>
            </a:r>
            <a:r>
              <a:rPr lang="en-US" sz="2400" dirty="0">
                <a:solidFill>
                  <a:schemeClr val="tx2"/>
                </a:solidFill>
                <a:latin typeface="Constantia" panose="02030602050306030303" pitchFamily="18" charset="0"/>
              </a:rPr>
              <a:t> de </a:t>
            </a:r>
            <a:r>
              <a:rPr lang="en-US" sz="2400" dirty="0" err="1">
                <a:solidFill>
                  <a:schemeClr val="tx2"/>
                </a:solidFill>
                <a:latin typeface="Constantia" panose="02030602050306030303" pitchFamily="18" charset="0"/>
              </a:rPr>
              <a:t>Evanghelie</a:t>
            </a:r>
            <a:r>
              <a:rPr lang="en-US" sz="2400" dirty="0">
                <a:solidFill>
                  <a:schemeClr val="tx2"/>
                </a:solidFill>
                <a:latin typeface="Constantia" panose="02030602050306030303" pitchFamily="18" charset="0"/>
              </a:rPr>
              <a:t>.</a:t>
            </a:r>
          </a:p>
        </p:txBody>
      </p:sp>
      <p:pic>
        <p:nvPicPr>
          <p:cNvPr id="6" name="Picture 5">
            <a:extLst>
              <a:ext uri="{FF2B5EF4-FFF2-40B4-BE49-F238E27FC236}">
                <a16:creationId xmlns:a16="http://schemas.microsoft.com/office/drawing/2014/main" id="{81B508F5-1FE5-5154-F520-A912B8F156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2882" y="1571458"/>
            <a:ext cx="3656518" cy="2787557"/>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9" name="Picture 8">
            <a:extLst>
              <a:ext uri="{FF2B5EF4-FFF2-40B4-BE49-F238E27FC236}">
                <a16:creationId xmlns:a16="http://schemas.microsoft.com/office/drawing/2014/main" id="{F101D553-F4BC-BA05-4F4F-884E9E6F98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618" y="1670509"/>
            <a:ext cx="2762249" cy="2633662"/>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3306926445"/>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23490" y="505216"/>
            <a:ext cx="7145020" cy="1034129"/>
          </a:xfrm>
          <a:prstGeom prst="rect">
            <a:avLst/>
          </a:prstGeom>
          <a:noFill/>
        </p:spPr>
        <p:txBody>
          <a:bodyPr wrap="square" rtlCol="0">
            <a:spAutoFit/>
          </a:bodyPr>
          <a:lstStyle/>
          <a:p>
            <a:pPr algn="ctr">
              <a:lnSpc>
                <a:spcPct val="90000"/>
              </a:lnSpc>
            </a:pPr>
            <a:r>
              <a:rPr lang="ro-RO" sz="3200" b="1" dirty="0">
                <a:solidFill>
                  <a:schemeClr val="tx2"/>
                </a:solidFill>
                <a:latin typeface="Constantia" panose="02030602050306030303" pitchFamily="18" charset="0"/>
              </a:rPr>
              <a:t>Grupuri etnice neevanghelizate</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ro-RO" sz="3600" b="1" i="0" u="none" strike="noStrike" kern="1200" cap="none" spc="0" normalizeH="0" baseline="0" noProof="0" dirty="0">
                <a:ln>
                  <a:noFill/>
                </a:ln>
                <a:solidFill>
                  <a:srgbClr val="000000"/>
                </a:solidFill>
                <a:effectLst/>
                <a:uLnTx/>
                <a:uFillTx/>
                <a:latin typeface="Constantia" panose="02030602050306030303" pitchFamily="18" charset="0"/>
                <a:ea typeface="+mn-ea"/>
                <a:cs typeface="+mn-cs"/>
              </a:rPr>
              <a:t>TADJICI, UZBEKISTAN</a:t>
            </a:r>
          </a:p>
        </p:txBody>
      </p:sp>
      <p:sp>
        <p:nvSpPr>
          <p:cNvPr id="5" name="TextBox 4"/>
          <p:cNvSpPr txBox="1"/>
          <p:nvPr/>
        </p:nvSpPr>
        <p:spPr>
          <a:xfrm>
            <a:off x="839680" y="1532900"/>
            <a:ext cx="6707906" cy="4570482"/>
          </a:xfrm>
          <a:prstGeom prst="rect">
            <a:avLst/>
          </a:prstGeom>
          <a:noFill/>
        </p:spPr>
        <p:txBody>
          <a:bodyPr wrap="square" rtlCol="0">
            <a:spAutoFit/>
          </a:bodyPr>
          <a:lstStyle/>
          <a:p>
            <a:r>
              <a:rPr lang="ro-RO" sz="2500" b="1" i="0" u="none" strike="noStrike" baseline="0" dirty="0">
                <a:solidFill>
                  <a:schemeClr val="tx2"/>
                </a:solidFill>
                <a:latin typeface="Constantia" panose="02030602050306030303" pitchFamily="18" charset="0"/>
              </a:rPr>
              <a:t>Motive de rugăciune:</a:t>
            </a:r>
          </a:p>
          <a:p>
            <a:endParaRPr lang="ro-RO" sz="800" dirty="0">
              <a:solidFill>
                <a:schemeClr val="tx2"/>
              </a:solidFill>
              <a:latin typeface="Constantia" panose="02030602050306030303" pitchFamily="18" charset="0"/>
            </a:endParaRPr>
          </a:p>
          <a:p>
            <a:pPr marL="342900" indent="-342900">
              <a:buFont typeface="Arial" panose="020B0604020202020204" pitchFamily="34" charset="0"/>
              <a:buChar char="•"/>
            </a:pPr>
            <a:r>
              <a:rPr lang="ro-RO" sz="2200" b="0" i="0" u="none" strike="noStrike" baseline="0" dirty="0">
                <a:solidFill>
                  <a:schemeClr val="tx2"/>
                </a:solidFill>
                <a:latin typeface="Constantia" panose="02030602050306030303" pitchFamily="18" charset="0"/>
              </a:rPr>
              <a:t>Să ne rugăm ca obstacolele pe care lucrătorii le întâmpină în proclamarea adevărului Evangheliei între tadjici să fie îndepărtate prin Duhul Sfânt.</a:t>
            </a:r>
          </a:p>
          <a:p>
            <a:endParaRPr lang="ro-RO" sz="800" b="0" i="0" u="none" strike="noStrike" baseline="0" dirty="0">
              <a:solidFill>
                <a:schemeClr val="tx2"/>
              </a:solidFill>
              <a:latin typeface="Constantia" panose="02030602050306030303" pitchFamily="18" charset="0"/>
            </a:endParaRPr>
          </a:p>
          <a:p>
            <a:pPr marL="342900" indent="-342900">
              <a:buFont typeface="Arial" panose="020B0604020202020204" pitchFamily="34" charset="0"/>
              <a:buChar char="•"/>
            </a:pPr>
            <a:r>
              <a:rPr lang="ro-RO" sz="2200" b="0" i="0" u="none" strike="noStrike" baseline="0" dirty="0">
                <a:solidFill>
                  <a:schemeClr val="tx2"/>
                </a:solidFill>
                <a:latin typeface="Constantia" panose="02030602050306030303" pitchFamily="18" charset="0"/>
              </a:rPr>
              <a:t>Nu se cunosc ucenici ai Domnului Isus între tadjicii din Uzbekistan, de aceea să ne rugăm ca acest lucru să se schimbe. Să ne rugăm pentru foame și sete spirituală în acea zonă.</a:t>
            </a:r>
          </a:p>
          <a:p>
            <a:endParaRPr lang="ro-RO" sz="800" b="0" i="0" u="none" strike="noStrike" baseline="0" dirty="0">
              <a:solidFill>
                <a:schemeClr val="tx2"/>
              </a:solidFill>
              <a:latin typeface="Constantia" panose="02030602050306030303" pitchFamily="18" charset="0"/>
            </a:endParaRPr>
          </a:p>
          <a:p>
            <a:pPr marL="342900" indent="-342900">
              <a:buFont typeface="Arial" panose="020B0604020202020204" pitchFamily="34" charset="0"/>
              <a:buChar char="•"/>
            </a:pPr>
            <a:r>
              <a:rPr lang="ro-RO" sz="2200" b="0" i="0" u="none" strike="noStrike" baseline="0" dirty="0">
                <a:solidFill>
                  <a:schemeClr val="tx2"/>
                </a:solidFill>
                <a:latin typeface="Constantia" panose="02030602050306030303" pitchFamily="18" charset="0"/>
              </a:rPr>
              <a:t>Să ne rugăm ca acești oameni ospitalieri să devină „oameni ai păcii”, care să-i primească pe</a:t>
            </a:r>
            <a:r>
              <a:rPr lang="en-US" sz="2200" b="0" i="0" u="none" strike="noStrike" baseline="0" dirty="0">
                <a:solidFill>
                  <a:schemeClr val="tx2"/>
                </a:solidFill>
                <a:latin typeface="Constantia" panose="02030602050306030303" pitchFamily="18" charset="0"/>
              </a:rPr>
              <a:t> </a:t>
            </a:r>
            <a:r>
              <a:rPr lang="ro-RO" sz="2200" b="0" i="0" u="none" strike="noStrike" baseline="0" dirty="0">
                <a:solidFill>
                  <a:schemeClr val="tx2"/>
                </a:solidFill>
                <a:latin typeface="Constantia" panose="02030602050306030303" pitchFamily="18" charset="0"/>
              </a:rPr>
              <a:t>ambasadorii lui Hristos atunci când vor ajunge la ei cu Evanghelia.</a:t>
            </a:r>
          </a:p>
        </p:txBody>
      </p:sp>
      <p:pic>
        <p:nvPicPr>
          <p:cNvPr id="3" name="Picture 2">
            <a:extLst>
              <a:ext uri="{FF2B5EF4-FFF2-40B4-BE49-F238E27FC236}">
                <a16:creationId xmlns:a16="http://schemas.microsoft.com/office/drawing/2014/main" id="{7647AD23-13CC-7CB8-63DB-472E400016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773589" y="1967907"/>
            <a:ext cx="3578731" cy="3840112"/>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3815105241"/>
      </p:ext>
    </p:extLst>
  </p:cSld>
  <p:clrMapOvr>
    <a:masterClrMapping/>
  </p:clrMapOvr>
  <p:transition spd="slow">
    <p:push/>
  </p:transition>
</p:sld>
</file>

<file path=ppt/theme/theme1.xml><?xml version="1.0" encoding="utf-8"?>
<a:theme xmlns:a="http://schemas.openxmlformats.org/drawingml/2006/main" name="Theme1 Map">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Theme1 Map" id="{2ADCF2F8-6A83-4891-9E91-5FB008385290}" vid="{7185CB27-4925-4CB3-9723-8A89D4A6BC48}"/>
    </a:ext>
  </a:extLst>
</a:theme>
</file>

<file path=docProps/app.xml><?xml version="1.0" encoding="utf-8"?>
<Properties xmlns="http://schemas.openxmlformats.org/officeDocument/2006/extended-properties" xmlns:vt="http://schemas.openxmlformats.org/officeDocument/2006/docPropsVTypes">
  <Template>Theme1 Map</Template>
  <TotalTime>47</TotalTime>
  <Words>429</Words>
  <Application>Microsoft Office PowerPoint</Application>
  <PresentationFormat>Widescreen</PresentationFormat>
  <Paragraphs>37</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Century Gothic</vt:lpstr>
      <vt:lpstr>Constantia</vt:lpstr>
      <vt:lpstr>Theme1 Map</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APME</dc:creator>
  <cp:lastModifiedBy>Alina Catau</cp:lastModifiedBy>
  <cp:revision>50</cp:revision>
  <dcterms:created xsi:type="dcterms:W3CDTF">2019-05-08T05:40:17Z</dcterms:created>
  <dcterms:modified xsi:type="dcterms:W3CDTF">2024-04-03T04:19:17Z</dcterms:modified>
  <cp:contentStatus/>
</cp:coreProperties>
</file>