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4" y="285750"/>
            <a:ext cx="12193588"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sz="1800">
              <a:solidFill>
                <a:schemeClr val="lt1"/>
              </a:solidFill>
            </a:endParaRPr>
          </a:p>
        </p:txBody>
      </p:sp>
      <p:sp>
        <p:nvSpPr>
          <p:cNvPr id="2" name="Title 1"/>
          <p:cNvSpPr>
            <a:spLocks noGrp="1"/>
          </p:cNvSpPr>
          <p:nvPr>
            <p:ph type="ctrTitle"/>
          </p:nvPr>
        </p:nvSpPr>
        <p:spPr>
          <a:xfrm>
            <a:off x="1217930" y="1828800"/>
            <a:ext cx="9756141"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931" y="5029200"/>
            <a:ext cx="7850644"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768338489"/>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17.04.2024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56453489"/>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85800"/>
            <a:ext cx="213487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930" y="685800"/>
            <a:ext cx="7418070"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17.04.2024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5076942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DB0B3A2-85CD-4CC3-83DB-E635ED53EFC3}" type="datetimeFigureOut">
              <a:rPr lang="ro-RO" smtClean="0"/>
              <a:t>17.04.2024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266643432"/>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931" y="3429001"/>
            <a:ext cx="9756141"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466" y="685802"/>
            <a:ext cx="7855109"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0B3A2-85CD-4CC3-83DB-E635ED53EFC3}" type="datetimeFigureOut">
              <a:rPr lang="ro-RO" smtClean="0"/>
              <a:t>17.04.2024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39991419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60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4110" y="1828800"/>
            <a:ext cx="4709961"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BDB0B3A2-85CD-4CC3-83DB-E635ED53EFC3}" type="datetimeFigureOut">
              <a:rPr lang="ro-RO" smtClean="0"/>
              <a:t>17.04.2024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442763121"/>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931"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931"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3685" y="1828800"/>
            <a:ext cx="4710387"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3685" y="2743201"/>
            <a:ext cx="4710387"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DB0B3A2-85CD-4CC3-83DB-E635ED53EFC3}" type="datetimeFigureOut">
              <a:rPr lang="ro-RO" smtClean="0"/>
              <a:t>17.04.2024</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1372321090"/>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DB0B3A2-85CD-4CC3-83DB-E635ED53EFC3}" type="datetimeFigureOut">
              <a:rPr lang="ro-RO" smtClean="0"/>
              <a:t>17.04.2024</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518341838"/>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0B3A2-85CD-4CC3-83DB-E635ED53EFC3}" type="datetimeFigureOut">
              <a:rPr lang="ro-RO" smtClean="0"/>
              <a:t>17.04.2024</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222936289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7342" y="685800"/>
            <a:ext cx="5640269"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17.04.2024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075375983"/>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0"/>
            <a:ext cx="518136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sp>
        <p:nvSpPr>
          <p:cNvPr id="2" name="Title 1"/>
          <p:cNvSpPr>
            <a:spLocks noGrp="1"/>
          </p:cNvSpPr>
          <p:nvPr>
            <p:ph type="title"/>
          </p:nvPr>
        </p:nvSpPr>
        <p:spPr>
          <a:xfrm>
            <a:off x="684391" y="685800"/>
            <a:ext cx="3887212"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7341" y="685800"/>
            <a:ext cx="5640269"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391" y="4876800"/>
            <a:ext cx="3887212"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0B3A2-85CD-4CC3-83DB-E635ED53EFC3}" type="datetimeFigureOut">
              <a:rPr lang="ro-RO" smtClean="0"/>
              <a:t>17.04.2024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E4528A0-6128-48C2-8B9C-100D3FC50702}" type="slidenum">
              <a:rPr lang="ro-RO" smtClean="0"/>
              <a:t>‹#›</a:t>
            </a:fld>
            <a:endParaRPr lang="ro-RO"/>
          </a:p>
        </p:txBody>
      </p:sp>
    </p:spTree>
    <p:extLst>
      <p:ext uri="{BB962C8B-B14F-4D97-AF65-F5344CB8AC3E}">
        <p14:creationId xmlns:p14="http://schemas.microsoft.com/office/powerpoint/2010/main" val="3844187167"/>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931" y="274638"/>
            <a:ext cx="9756141"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931" y="1828800"/>
            <a:ext cx="9756141"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3936" y="6448427"/>
            <a:ext cx="1396623" cy="180974"/>
          </a:xfrm>
          <a:prstGeom prst="rect">
            <a:avLst/>
          </a:prstGeom>
        </p:spPr>
        <p:txBody>
          <a:bodyPr vert="horz" lIns="91440" tIns="45720" rIns="91440" bIns="45720" rtlCol="0" anchor="ctr"/>
          <a:lstStyle>
            <a:lvl1pPr algn="r">
              <a:defRPr sz="1000">
                <a:solidFill>
                  <a:schemeClr val="tx1"/>
                </a:solidFill>
              </a:defRPr>
            </a:lvl1pPr>
          </a:lstStyle>
          <a:p>
            <a:fld id="{BDB0B3A2-85CD-4CC3-83DB-E635ED53EFC3}" type="datetimeFigureOut">
              <a:rPr lang="ro-RO" smtClean="0"/>
              <a:t>17.04.2024</a:t>
            </a:fld>
            <a:endParaRPr lang="ro-RO"/>
          </a:p>
        </p:txBody>
      </p:sp>
      <p:sp>
        <p:nvSpPr>
          <p:cNvPr id="5" name="Footer Placeholder 4"/>
          <p:cNvSpPr>
            <a:spLocks noGrp="1"/>
          </p:cNvSpPr>
          <p:nvPr>
            <p:ph type="ftr" sz="quarter" idx="3"/>
          </p:nvPr>
        </p:nvSpPr>
        <p:spPr>
          <a:xfrm>
            <a:off x="1209151" y="6448427"/>
            <a:ext cx="6639905"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ro-RO"/>
          </a:p>
        </p:txBody>
      </p:sp>
      <p:sp>
        <p:nvSpPr>
          <p:cNvPr id="6" name="Slide Number Placeholder 5"/>
          <p:cNvSpPr>
            <a:spLocks noGrp="1"/>
          </p:cNvSpPr>
          <p:nvPr>
            <p:ph type="sldNum" sz="quarter" idx="4"/>
          </p:nvPr>
        </p:nvSpPr>
        <p:spPr>
          <a:xfrm>
            <a:off x="9830772" y="6448427"/>
            <a:ext cx="1143299" cy="180974"/>
          </a:xfrm>
          <a:prstGeom prst="rect">
            <a:avLst/>
          </a:prstGeom>
        </p:spPr>
        <p:txBody>
          <a:bodyPr vert="horz" lIns="91440" tIns="45720" rIns="91440" bIns="45720" rtlCol="0" anchor="ctr"/>
          <a:lstStyle>
            <a:lvl1pPr algn="r">
              <a:defRPr sz="1000">
                <a:solidFill>
                  <a:schemeClr val="tx1"/>
                </a:solidFill>
              </a:defRPr>
            </a:lvl1pPr>
          </a:lstStyle>
          <a:p>
            <a:fld id="{4E4528A0-6128-48C2-8B9C-100D3FC50702}" type="slidenum">
              <a:rPr lang="ro-RO" smtClean="0"/>
              <a:t>‹#›</a:t>
            </a:fld>
            <a:endParaRPr lang="ro-RO"/>
          </a:p>
        </p:txBody>
      </p:sp>
    </p:spTree>
    <p:extLst>
      <p:ext uri="{BB962C8B-B14F-4D97-AF65-F5344CB8AC3E}">
        <p14:creationId xmlns:p14="http://schemas.microsoft.com/office/powerpoint/2010/main" val="2651264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p:transition>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eb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4970" y="304800"/>
            <a:ext cx="9285515" cy="1089529"/>
          </a:xfrm>
          <a:prstGeom prst="rect">
            <a:avLst/>
          </a:prstGeom>
          <a:noFill/>
        </p:spPr>
        <p:txBody>
          <a:bodyPr wrap="square" rtlCol="0">
            <a:spAutoFit/>
          </a:bodyPr>
          <a:lstStyle/>
          <a:p>
            <a:pPr>
              <a:lnSpc>
                <a:spcPct val="90000"/>
              </a:lnSpc>
            </a:pPr>
            <a:r>
              <a:rPr lang="ro-RO" sz="3200" dirty="0">
                <a:solidFill>
                  <a:schemeClr val="tx2"/>
                </a:solidFill>
                <a:latin typeface="Constantia" panose="02030602050306030303" pitchFamily="18" charset="0"/>
              </a:rPr>
              <a:t>21 aprilie</a:t>
            </a:r>
            <a:endParaRPr lang="en-GB" sz="4000" b="1" dirty="0">
              <a:solidFill>
                <a:schemeClr val="tx2"/>
              </a:solidFill>
              <a:latin typeface="Constantia" panose="02030602050306030303" pitchFamily="18" charset="0"/>
            </a:endParaRPr>
          </a:p>
          <a:p>
            <a:pPr>
              <a:lnSpc>
                <a:spcPct val="90000"/>
              </a:lnSpc>
            </a:pPr>
            <a:r>
              <a:rPr lang="ro-RO" sz="4000" b="1" dirty="0">
                <a:solidFill>
                  <a:schemeClr val="tx2"/>
                </a:solidFill>
                <a:latin typeface="Constantia" panose="02030602050306030303" pitchFamily="18" charset="0"/>
              </a:rPr>
              <a:t>Florin &amp; Daniela Bucur</a:t>
            </a:r>
            <a:endParaRPr lang="en-GB" sz="4000" b="1" dirty="0">
              <a:solidFill>
                <a:schemeClr val="tx2"/>
              </a:solidFill>
              <a:latin typeface="Constantia" panose="02030602050306030303" pitchFamily="18" charset="0"/>
            </a:endParaRPr>
          </a:p>
        </p:txBody>
      </p:sp>
      <p:sp>
        <p:nvSpPr>
          <p:cNvPr id="6" name="TextBox 5"/>
          <p:cNvSpPr txBox="1"/>
          <p:nvPr/>
        </p:nvSpPr>
        <p:spPr>
          <a:xfrm>
            <a:off x="5397727" y="1542822"/>
            <a:ext cx="6541190" cy="4832092"/>
          </a:xfrm>
          <a:prstGeom prst="rect">
            <a:avLst/>
          </a:prstGeom>
          <a:noFill/>
        </p:spPr>
        <p:txBody>
          <a:bodyPr wrap="square" rtlCol="0">
            <a:spAutoFit/>
          </a:bodyPr>
          <a:lstStyle/>
          <a:p>
            <a:r>
              <a:rPr lang="ro-RO" sz="2800" b="1" i="0" u="none" strike="noStrike" baseline="0" dirty="0">
                <a:solidFill>
                  <a:schemeClr val="tx2"/>
                </a:solidFill>
                <a:latin typeface="Constantia" panose="02030602050306030303" pitchFamily="18" charset="0"/>
              </a:rPr>
              <a:t>Împreună cu copiii: </a:t>
            </a:r>
            <a:r>
              <a:rPr lang="ro-RO" sz="2800" b="0" i="0" u="none" strike="noStrike" baseline="0" dirty="0">
                <a:solidFill>
                  <a:schemeClr val="tx2"/>
                </a:solidFill>
                <a:latin typeface="Constantia" panose="02030602050306030303" pitchFamily="18" charset="0"/>
              </a:rPr>
              <a:t>Naomi &amp; Isaac </a:t>
            </a:r>
          </a:p>
          <a:p>
            <a:r>
              <a:rPr lang="ro-RO" sz="2800" b="1" i="0" u="none" strike="noStrike" baseline="0" dirty="0">
                <a:solidFill>
                  <a:schemeClr val="tx2"/>
                </a:solidFill>
                <a:latin typeface="Constantia" panose="02030602050306030303" pitchFamily="18" charset="0"/>
              </a:rPr>
              <a:t>Slujesc </a:t>
            </a:r>
            <a:r>
              <a:rPr lang="ro-RO" sz="2800" b="0" i="0" u="none" strike="noStrike" baseline="0" dirty="0">
                <a:solidFill>
                  <a:schemeClr val="tx2"/>
                </a:solidFill>
                <a:latin typeface="Constantia" panose="02030602050306030303" pitchFamily="18" charset="0"/>
              </a:rPr>
              <a:t>în Uganda </a:t>
            </a:r>
          </a:p>
          <a:p>
            <a:r>
              <a:rPr lang="ro-RO" sz="2800" b="1" i="0" u="none" strike="noStrike" baseline="0" dirty="0">
                <a:solidFill>
                  <a:schemeClr val="tx2"/>
                </a:solidFill>
                <a:latin typeface="Constantia" panose="02030602050306030303" pitchFamily="18" charset="0"/>
              </a:rPr>
              <a:t>Trimiși de </a:t>
            </a:r>
            <a:r>
              <a:rPr lang="ro-RO" sz="2800" b="0" i="0" u="none" strike="noStrike" baseline="0" dirty="0">
                <a:solidFill>
                  <a:schemeClr val="tx2"/>
                </a:solidFill>
                <a:latin typeface="Constantia" panose="02030602050306030303" pitchFamily="18" charset="0"/>
              </a:rPr>
              <a:t>Biserica </a:t>
            </a:r>
            <a:r>
              <a:rPr lang="ro-RO" sz="2800" b="0" i="1" u="none" strike="noStrike" baseline="0" dirty="0">
                <a:solidFill>
                  <a:schemeClr val="tx2"/>
                </a:solidFill>
                <a:latin typeface="Constantia" panose="02030602050306030303" pitchFamily="18" charset="0"/>
              </a:rPr>
              <a:t>Alfa &amp; Omega </a:t>
            </a:r>
            <a:r>
              <a:rPr lang="ro-RO" sz="2800" b="0" i="0" u="none" strike="noStrike" baseline="0" dirty="0">
                <a:solidFill>
                  <a:schemeClr val="tx2"/>
                </a:solidFill>
                <a:latin typeface="Constantia" panose="02030602050306030303" pitchFamily="18" charset="0"/>
              </a:rPr>
              <a:t>din Londra și Biserica </a:t>
            </a:r>
            <a:r>
              <a:rPr lang="ro-RO" sz="2800" b="0" i="1" u="none" strike="noStrike" baseline="0" dirty="0">
                <a:solidFill>
                  <a:schemeClr val="tx2"/>
                </a:solidFill>
                <a:latin typeface="Constantia" panose="02030602050306030303" pitchFamily="18" charset="0"/>
              </a:rPr>
              <a:t>Alfa &amp; Omega </a:t>
            </a:r>
            <a:r>
              <a:rPr lang="ro-RO" sz="2800" b="0" i="0" u="none" strike="noStrike" baseline="0" dirty="0">
                <a:solidFill>
                  <a:schemeClr val="tx2"/>
                </a:solidFill>
                <a:latin typeface="Constantia" panose="02030602050306030303" pitchFamily="18" charset="0"/>
              </a:rPr>
              <a:t>din Turda, jud. Cluj </a:t>
            </a:r>
          </a:p>
          <a:p>
            <a:r>
              <a:rPr lang="ro-RO" sz="2800" b="1" i="0" u="none" strike="noStrike" baseline="0" dirty="0">
                <a:solidFill>
                  <a:schemeClr val="tx2"/>
                </a:solidFill>
                <a:latin typeface="Constantia" panose="02030602050306030303" pitchFamily="18" charset="0"/>
              </a:rPr>
              <a:t>Începând din </a:t>
            </a:r>
            <a:r>
              <a:rPr lang="ro-RO" sz="2800" b="0" i="0" u="none" strike="noStrike" baseline="0" dirty="0">
                <a:solidFill>
                  <a:schemeClr val="tx2"/>
                </a:solidFill>
                <a:latin typeface="Constantia" panose="02030602050306030303" pitchFamily="18" charset="0"/>
              </a:rPr>
              <a:t>2013 </a:t>
            </a:r>
          </a:p>
          <a:p>
            <a:r>
              <a:rPr lang="ro-RO" sz="2800" b="1" i="0" u="none" strike="noStrike" baseline="0" dirty="0">
                <a:solidFill>
                  <a:schemeClr val="tx2"/>
                </a:solidFill>
                <a:latin typeface="Constantia" panose="02030602050306030303" pitchFamily="18" charset="0"/>
              </a:rPr>
              <a:t>Se implică în: </a:t>
            </a:r>
            <a:endParaRPr lang="ro-RO" sz="2800" b="0" i="0" u="none" strike="noStrike" baseline="0" dirty="0">
              <a:solidFill>
                <a:schemeClr val="tx2"/>
              </a:solidFill>
              <a:latin typeface="Constantia" panose="02030602050306030303" pitchFamily="18" charset="0"/>
            </a:endParaRPr>
          </a:p>
          <a:p>
            <a:pPr marL="342900" indent="-342900">
              <a:buFont typeface="Arial" panose="020B0604020202020204" pitchFamily="34" charset="0"/>
              <a:buChar char="•"/>
            </a:pPr>
            <a:r>
              <a:rPr lang="ro-RO" sz="2800" b="0" i="0" u="none" strike="noStrike" baseline="0" dirty="0">
                <a:solidFill>
                  <a:schemeClr val="tx2"/>
                </a:solidFill>
                <a:latin typeface="Constantia" panose="02030602050306030303" pitchFamily="18" charset="0"/>
              </a:rPr>
              <a:t>Plantare de biserici </a:t>
            </a:r>
            <a:endParaRPr lang="en-US" sz="2800" b="0" i="0" u="none" strike="noStrike" baseline="0" dirty="0">
              <a:solidFill>
                <a:schemeClr val="tx2"/>
              </a:solidFill>
              <a:latin typeface="Constantia" panose="02030602050306030303"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o-RO" sz="2800" b="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Ajutorare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o-RO" sz="2800" b="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Construcții de biserici și căsuțe în locuri izolate </a:t>
            </a:r>
          </a:p>
        </p:txBody>
      </p:sp>
      <p:pic>
        <p:nvPicPr>
          <p:cNvPr id="16" name="Picture 15">
            <a:extLst>
              <a:ext uri="{FF2B5EF4-FFF2-40B4-BE49-F238E27FC236}">
                <a16:creationId xmlns:a16="http://schemas.microsoft.com/office/drawing/2014/main" id="{4F391201-02CF-94F6-9F86-F8F6CF9AF3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456" y="1737037"/>
            <a:ext cx="4382612" cy="4442129"/>
          </a:xfrm>
          <a:prstGeom prst="rect">
            <a:avLst/>
          </a:prstGeom>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2939438423"/>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0228" y="1046746"/>
            <a:ext cx="7457180" cy="3939540"/>
          </a:xfrm>
          <a:prstGeom prst="rect">
            <a:avLst/>
          </a:prstGeom>
          <a:noFill/>
        </p:spPr>
        <p:txBody>
          <a:bodyPr wrap="square" rtlCol="0">
            <a:spAutoFit/>
          </a:bodyPr>
          <a:lstStyle/>
          <a:p>
            <a:r>
              <a:rPr lang="ro-RO" sz="3000" b="1" i="0" u="none" strike="noStrike" baseline="0" dirty="0">
                <a:solidFill>
                  <a:schemeClr val="tx2"/>
                </a:solidFill>
                <a:latin typeface="Constantia" panose="02030602050306030303" pitchFamily="18" charset="0"/>
              </a:rPr>
              <a:t>Motive de rugăciune:</a:t>
            </a:r>
          </a:p>
          <a:p>
            <a:endParaRPr lang="ro-RO" sz="800" b="1" i="0" u="none" strike="noStrike" baseline="0" dirty="0">
              <a:solidFill>
                <a:schemeClr val="tx2"/>
              </a:solidFill>
              <a:latin typeface="Constantia" panose="02030602050306030303" pitchFamily="18" charset="0"/>
            </a:endParaRPr>
          </a:p>
          <a:p>
            <a:pPr marL="514350" indent="-514350">
              <a:buFont typeface="+mj-lt"/>
              <a:buAutoNum type="arabicPeriod"/>
            </a:pPr>
            <a:r>
              <a:rPr lang="ro-RO" sz="2800" i="0" u="none" strike="noStrike" baseline="0" dirty="0">
                <a:solidFill>
                  <a:schemeClr val="tx2"/>
                </a:solidFill>
                <a:latin typeface="Constantia" panose="02030602050306030303" pitchFamily="18" charset="0"/>
              </a:rPr>
              <a:t>Putere în slujire.</a:t>
            </a:r>
          </a:p>
          <a:p>
            <a:pPr marL="228600" indent="-228600">
              <a:buFont typeface="+mj-lt"/>
              <a:buAutoNum type="arabicPeriod"/>
            </a:pPr>
            <a:endParaRPr lang="ro-RO" sz="800" i="0" u="none" strike="noStrike" baseline="0" dirty="0">
              <a:solidFill>
                <a:schemeClr val="tx2"/>
              </a:solidFill>
              <a:latin typeface="Constantia" panose="02030602050306030303" pitchFamily="18" charset="0"/>
            </a:endParaRPr>
          </a:p>
          <a:p>
            <a:pPr marL="514350" indent="-514350">
              <a:buFont typeface="+mj-lt"/>
              <a:buAutoNum type="arabicPeriod"/>
            </a:pPr>
            <a:r>
              <a:rPr lang="ro-RO" sz="2800" i="0" u="none" strike="noStrike" baseline="0" dirty="0">
                <a:solidFill>
                  <a:schemeClr val="tx2"/>
                </a:solidFill>
                <a:latin typeface="Constantia" panose="02030602050306030303" pitchFamily="18" charset="0"/>
              </a:rPr>
              <a:t>Călăuzirea Duhului Sfânt în toate aspectele.</a:t>
            </a:r>
          </a:p>
          <a:p>
            <a:pPr marL="228600" indent="-228600">
              <a:buFont typeface="+mj-lt"/>
              <a:buAutoNum type="arabicPeriod"/>
            </a:pPr>
            <a:endParaRPr lang="ro-RO" sz="800" i="0" u="none" strike="noStrike" baseline="0" dirty="0">
              <a:solidFill>
                <a:schemeClr val="tx2"/>
              </a:solidFill>
              <a:latin typeface="Constantia" panose="02030602050306030303" pitchFamily="18" charset="0"/>
            </a:endParaRPr>
          </a:p>
          <a:p>
            <a:pPr marL="514350" indent="-514350">
              <a:buFont typeface="+mj-lt"/>
              <a:buAutoNum type="arabicPeriod"/>
            </a:pPr>
            <a:r>
              <a:rPr lang="ro-RO" sz="2800" i="0" u="none" strike="noStrike" baseline="0" dirty="0">
                <a:solidFill>
                  <a:schemeClr val="tx2"/>
                </a:solidFill>
                <a:latin typeface="Constantia" panose="02030602050306030303" pitchFamily="18" charset="0"/>
              </a:rPr>
              <a:t>Protecția Domnului peste întreaga familie.</a:t>
            </a:r>
          </a:p>
          <a:p>
            <a:endParaRPr lang="ro-RO" sz="2800" i="0" u="none" strike="noStrike" baseline="0" dirty="0">
              <a:solidFill>
                <a:schemeClr val="tx2"/>
              </a:solidFill>
              <a:latin typeface="Constantia" panose="02030602050306030303" pitchFamily="18" charset="0"/>
            </a:endParaRPr>
          </a:p>
          <a:p>
            <a:pPr marL="457200" indent="-457200">
              <a:buFont typeface="+mj-lt"/>
              <a:buAutoNum type="arabicPeriod"/>
            </a:pPr>
            <a:endParaRPr lang="ro-RO" sz="2800" i="0" u="none" strike="noStrike" baseline="0" dirty="0">
              <a:solidFill>
                <a:schemeClr val="tx2"/>
              </a:solidFill>
              <a:latin typeface="Constantia" panose="02030602050306030303" pitchFamily="18" charset="0"/>
            </a:endParaRPr>
          </a:p>
          <a:p>
            <a:r>
              <a:rPr lang="ro-RO" sz="2800" b="1" i="0" u="none" strike="noStrike" baseline="0" dirty="0">
                <a:solidFill>
                  <a:schemeClr val="tx2"/>
                </a:solidFill>
                <a:latin typeface="Constantia" panose="02030602050306030303" pitchFamily="18" charset="0"/>
              </a:rPr>
              <a:t>Motto: </a:t>
            </a:r>
            <a:r>
              <a:rPr lang="ro-RO" sz="2800" i="0" u="none" strike="noStrike" baseline="0" dirty="0">
                <a:solidFill>
                  <a:schemeClr val="tx2"/>
                </a:solidFill>
                <a:latin typeface="Constantia" panose="02030602050306030303" pitchFamily="18" charset="0"/>
              </a:rPr>
              <a:t>Pot totul în Hristos, care mă întărește. </a:t>
            </a:r>
            <a:r>
              <a:rPr lang="ro-RO" sz="2800" b="1" i="0" u="none" strike="noStrike" baseline="0" dirty="0">
                <a:solidFill>
                  <a:schemeClr val="tx2"/>
                </a:solidFill>
                <a:latin typeface="Constantia" panose="02030602050306030303" pitchFamily="18" charset="0"/>
              </a:rPr>
              <a:t>Filipeni 4:13 </a:t>
            </a:r>
            <a:r>
              <a:rPr lang="ro-RO" sz="2800" b="1" i="1" u="none" strike="noStrike" baseline="0" dirty="0">
                <a:solidFill>
                  <a:schemeClr val="tx2"/>
                </a:solidFill>
                <a:latin typeface="Constantia" panose="02030602050306030303" pitchFamily="18" charset="0"/>
              </a:rPr>
              <a:t> </a:t>
            </a:r>
            <a:endParaRPr lang="it-IT" sz="2800" b="1" i="0" u="none" strike="noStrike" baseline="0" dirty="0">
              <a:solidFill>
                <a:schemeClr val="tx2"/>
              </a:solidFill>
              <a:latin typeface="Constantia" panose="0203060205030603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7162591" y="644410"/>
            <a:ext cx="5443937" cy="4082136"/>
          </a:xfrm>
          <a:prstGeom prst="rect">
            <a:avLst/>
          </a:prstGeom>
        </p:spPr>
      </p:pic>
      <p:sp>
        <p:nvSpPr>
          <p:cNvPr id="6" name="TextBox 5"/>
          <p:cNvSpPr txBox="1"/>
          <p:nvPr/>
        </p:nvSpPr>
        <p:spPr>
          <a:xfrm>
            <a:off x="8517437" y="4986286"/>
            <a:ext cx="3200400" cy="507831"/>
          </a:xfrm>
          <a:prstGeom prst="rect">
            <a:avLst/>
          </a:prstGeom>
          <a:noFill/>
        </p:spPr>
        <p:txBody>
          <a:bodyPr wrap="square" rtlCol="0">
            <a:spAutoFit/>
          </a:bodyPr>
          <a:lstStyle/>
          <a:p>
            <a:pPr algn="ctr">
              <a:lnSpc>
                <a:spcPct val="90000"/>
              </a:lnSpc>
            </a:pPr>
            <a:r>
              <a:rPr lang="ro-RO" sz="3000" b="1" dirty="0">
                <a:solidFill>
                  <a:schemeClr val="tx2"/>
                </a:solidFill>
                <a:latin typeface="Constantia" panose="02030602050306030303" pitchFamily="18" charset="0"/>
              </a:rPr>
              <a:t>Uganda</a:t>
            </a:r>
            <a:endParaRPr lang="en-GB" sz="3000" b="1" dirty="0">
              <a:solidFill>
                <a:schemeClr val="tx2"/>
              </a:solidFill>
              <a:latin typeface="Constantia" panose="02030602050306030303" pitchFamily="18" charset="0"/>
            </a:endParaRPr>
          </a:p>
        </p:txBody>
      </p:sp>
    </p:spTree>
    <p:extLst>
      <p:ext uri="{BB962C8B-B14F-4D97-AF65-F5344CB8AC3E}">
        <p14:creationId xmlns:p14="http://schemas.microsoft.com/office/powerpoint/2010/main" val="711944254"/>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3125" y="295247"/>
            <a:ext cx="5865749" cy="1200329"/>
          </a:xfrm>
          <a:prstGeom prst="rect">
            <a:avLst/>
          </a:prstGeom>
          <a:noFill/>
        </p:spPr>
        <p:txBody>
          <a:bodyPr wrap="square" rtlCol="0">
            <a:spAutoFit/>
          </a:bodyPr>
          <a:lstStyle/>
          <a:p>
            <a:pPr algn="ctr">
              <a:lnSpc>
                <a:spcPct val="90000"/>
              </a:lnSpc>
            </a:pPr>
            <a:r>
              <a:rPr lang="ro-RO" sz="4000" b="1" dirty="0">
                <a:solidFill>
                  <a:schemeClr val="tx2"/>
                </a:solidFill>
                <a:latin typeface="Constantia" panose="02030602050306030303" pitchFamily="18" charset="0"/>
              </a:rPr>
              <a:t>Biserica persecutată</a:t>
            </a:r>
          </a:p>
          <a:p>
            <a:pPr algn="ctr">
              <a:lnSpc>
                <a:spcPct val="90000"/>
              </a:lnSpc>
            </a:pPr>
            <a:r>
              <a:rPr lang="en-GB" sz="4000" b="1" dirty="0">
                <a:solidFill>
                  <a:schemeClr val="tx2"/>
                </a:solidFill>
                <a:latin typeface="Constantia" panose="02030602050306030303" pitchFamily="18" charset="0"/>
              </a:rPr>
              <a:t>MAURITANIA</a:t>
            </a:r>
          </a:p>
        </p:txBody>
      </p:sp>
      <p:sp>
        <p:nvSpPr>
          <p:cNvPr id="5" name="TextBox 4"/>
          <p:cNvSpPr txBox="1"/>
          <p:nvPr/>
        </p:nvSpPr>
        <p:spPr>
          <a:xfrm>
            <a:off x="1012553" y="3286992"/>
            <a:ext cx="10499225" cy="3046988"/>
          </a:xfrm>
          <a:prstGeom prst="rect">
            <a:avLst/>
          </a:prstGeom>
          <a:noFill/>
        </p:spPr>
        <p:txBody>
          <a:bodyPr wrap="square" rtlCol="0">
            <a:spAutoFit/>
          </a:bodyPr>
          <a:lstStyle/>
          <a:p>
            <a:r>
              <a:rPr lang="ro-RO" sz="2400" b="0" i="0" u="none" strike="noStrike" baseline="0" dirty="0">
                <a:solidFill>
                  <a:schemeClr val="tx2"/>
                </a:solidFill>
                <a:latin typeface="Constantia" panose="02030602050306030303" pitchFamily="18" charset="0"/>
              </a:rPr>
              <a:t>Mauritania nu permite libertatea de religie; este ilegal să părăsești islamul și să urmezi o altă credință. Creștinii sunt văzuți ca fiind rușinea societății. Cei care devin creștini se confruntă cu presiuni foarte severe din partea comunităților lor. În multe cazuri sunt alungați din casele lor sau abuzați fizic. Este foarte greu pentru creștini să se întâlnească sau să se închine împreună, aceasta forțând biserica să se dezvolte în subteran. Grupurile extremiste islamice sunt active în regiunile de est ale țării, reprezentând un pericol pentru orice creștin descoperit acolo.</a:t>
            </a:r>
            <a:endParaRPr lang="it-IT" sz="2400" b="0" i="0" u="none" strike="noStrike" baseline="0" dirty="0">
              <a:solidFill>
                <a:schemeClr val="tx2"/>
              </a:solidFill>
              <a:latin typeface="Constantia" panose="02030602050306030303" pitchFamily="18" charset="0"/>
            </a:endParaRPr>
          </a:p>
        </p:txBody>
      </p:sp>
      <p:sp>
        <p:nvSpPr>
          <p:cNvPr id="16" name="TextBox 15">
            <a:extLst>
              <a:ext uri="{FF2B5EF4-FFF2-40B4-BE49-F238E27FC236}">
                <a16:creationId xmlns:a16="http://schemas.microsoft.com/office/drawing/2014/main" id="{4C55871A-2C5C-A776-E8BC-427755D80A80}"/>
              </a:ext>
            </a:extLst>
          </p:cNvPr>
          <p:cNvSpPr txBox="1"/>
          <p:nvPr/>
        </p:nvSpPr>
        <p:spPr>
          <a:xfrm>
            <a:off x="4452253" y="1622764"/>
            <a:ext cx="4178459" cy="1421928"/>
          </a:xfrm>
          <a:prstGeom prst="rect">
            <a:avLst/>
          </a:prstGeom>
          <a:noFill/>
        </p:spPr>
        <p:txBody>
          <a:bodyPr wrap="square">
            <a:spAutoFit/>
          </a:bodyPr>
          <a:lstStyle/>
          <a:p>
            <a:pPr marL="0" marR="0" lvl="0" indent="0" defTabSz="914400" rtl="0" eaLnBrk="1" fontAlgn="auto" latinLnBrk="0" hangingPunct="1">
              <a:lnSpc>
                <a:spcPct val="90000"/>
              </a:lnSpc>
              <a:spcBef>
                <a:spcPts val="0"/>
              </a:spcBef>
              <a:spcAft>
                <a:spcPts val="0"/>
              </a:spcAft>
              <a:buClrTx/>
              <a:buSzTx/>
              <a:buFontTx/>
              <a:buNone/>
              <a:tabLst/>
              <a:defRPr/>
            </a:pPr>
            <a:r>
              <a:rPr kumimoji="0" lang="ro-RO" sz="2400" b="1"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Populație: </a:t>
            </a:r>
            <a:r>
              <a:rPr kumimoji="0" lang="ro-RO" sz="240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4,9 milioane</a:t>
            </a:r>
          </a:p>
          <a:p>
            <a:pPr marL="0" marR="0" lvl="0" indent="0" defTabSz="914400" rtl="0" eaLnBrk="1" fontAlgn="auto" latinLnBrk="0" hangingPunct="1">
              <a:lnSpc>
                <a:spcPct val="90000"/>
              </a:lnSpc>
              <a:spcBef>
                <a:spcPts val="0"/>
              </a:spcBef>
              <a:spcAft>
                <a:spcPts val="0"/>
              </a:spcAft>
              <a:buClrTx/>
              <a:buSzTx/>
              <a:buFontTx/>
              <a:buNone/>
              <a:tabLst/>
              <a:defRPr/>
            </a:pPr>
            <a:r>
              <a:rPr kumimoji="0" lang="ro-RO" sz="2400" b="1"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Religii: </a:t>
            </a:r>
            <a:r>
              <a:rPr kumimoji="0" lang="ro-RO" sz="240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musulmani 99,2%, </a:t>
            </a:r>
          </a:p>
          <a:p>
            <a:pPr marL="0" marR="0" lvl="0" indent="0" defTabSz="914400" rtl="0" eaLnBrk="1" fontAlgn="auto" latinLnBrk="0" hangingPunct="1">
              <a:lnSpc>
                <a:spcPct val="90000"/>
              </a:lnSpc>
              <a:spcBef>
                <a:spcPts val="0"/>
              </a:spcBef>
              <a:spcAft>
                <a:spcPts val="0"/>
              </a:spcAft>
              <a:buClrTx/>
              <a:buSzTx/>
              <a:buFontTx/>
              <a:buNone/>
              <a:tabLst/>
              <a:defRPr/>
            </a:pPr>
            <a:r>
              <a:rPr lang="ro-RO" sz="2400" dirty="0">
                <a:solidFill>
                  <a:srgbClr val="000000"/>
                </a:solidFill>
                <a:latin typeface="Constantia" panose="02030602050306030303" pitchFamily="18" charset="0"/>
              </a:rPr>
              <a:t>              </a:t>
            </a:r>
            <a:r>
              <a:rPr kumimoji="0" lang="ro-RO" sz="240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creștini 0,2%,</a:t>
            </a:r>
          </a:p>
          <a:p>
            <a:pPr marL="0" marR="0" lvl="0" indent="0" defTabSz="914400" rtl="0" eaLnBrk="1" fontAlgn="auto" latinLnBrk="0" hangingPunct="1">
              <a:lnSpc>
                <a:spcPct val="9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              animiști 0,4%</a:t>
            </a:r>
            <a:endParaRPr kumimoji="0" lang="en-GB" sz="240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endParaRPr>
          </a:p>
        </p:txBody>
      </p:sp>
      <p:pic>
        <p:nvPicPr>
          <p:cNvPr id="3" name="Picture 2">
            <a:extLst>
              <a:ext uri="{FF2B5EF4-FFF2-40B4-BE49-F238E27FC236}">
                <a16:creationId xmlns:a16="http://schemas.microsoft.com/office/drawing/2014/main" id="{BE3C282A-EB4A-7EB8-6282-BCAA46923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801" y="1622764"/>
            <a:ext cx="3161204" cy="1701041"/>
          </a:xfrm>
          <a:prstGeom prst="rect">
            <a:avLst/>
          </a:prstGeom>
          <a:ln>
            <a:noFill/>
          </a:ln>
          <a:effectLst/>
          <a:scene3d>
            <a:camera prst="orthographicFront">
              <a:rot lat="0" lon="0" rev="0"/>
            </a:camera>
            <a:lightRig rig="glow" dir="t">
              <a:rot lat="0" lon="0" rev="14100000"/>
            </a:lightRig>
          </a:scene3d>
          <a:sp3d prstMaterial="softEdge">
            <a:bevelT w="127000" prst="artDeco"/>
          </a:sp3d>
        </p:spPr>
      </p:pic>
      <p:pic>
        <p:nvPicPr>
          <p:cNvPr id="9" name="Picture 8">
            <a:extLst>
              <a:ext uri="{FF2B5EF4-FFF2-40B4-BE49-F238E27FC236}">
                <a16:creationId xmlns:a16="http://schemas.microsoft.com/office/drawing/2014/main" id="{25973A78-6422-3B2D-2935-89FF7D78BF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9019" y="1616726"/>
            <a:ext cx="3023148" cy="1713117"/>
          </a:xfrm>
          <a:prstGeom prst="rect">
            <a:avLst/>
          </a:prstGeom>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1541022702"/>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2785" y="281957"/>
            <a:ext cx="10446430" cy="1200329"/>
          </a:xfrm>
          <a:prstGeom prst="rect">
            <a:avLst/>
          </a:prstGeom>
          <a:noFill/>
        </p:spPr>
        <p:txBody>
          <a:bodyPr wrap="square" rtlCol="0">
            <a:spAutoFit/>
          </a:bodyPr>
          <a:lstStyle/>
          <a:p>
            <a:pPr algn="ctr">
              <a:lnSpc>
                <a:spcPct val="90000"/>
              </a:lnSpc>
            </a:pPr>
            <a:r>
              <a:rPr lang="en-GB" sz="4000" b="1" dirty="0" err="1">
                <a:solidFill>
                  <a:schemeClr val="tx2"/>
                </a:solidFill>
                <a:latin typeface="Constantia" panose="02030602050306030303" pitchFamily="18" charset="0"/>
              </a:rPr>
              <a:t>Biserica</a:t>
            </a:r>
            <a:r>
              <a:rPr lang="en-GB" sz="4000" b="1" dirty="0">
                <a:solidFill>
                  <a:schemeClr val="tx2"/>
                </a:solidFill>
                <a:latin typeface="Constantia" panose="02030602050306030303" pitchFamily="18" charset="0"/>
              </a:rPr>
              <a:t> </a:t>
            </a:r>
            <a:r>
              <a:rPr lang="en-GB" sz="4000" b="1" dirty="0" err="1">
                <a:solidFill>
                  <a:schemeClr val="tx2"/>
                </a:solidFill>
                <a:latin typeface="Constantia" panose="02030602050306030303" pitchFamily="18" charset="0"/>
              </a:rPr>
              <a:t>persecutată</a:t>
            </a:r>
            <a:endParaRPr lang="en-GB" sz="4000" b="1" dirty="0">
              <a:solidFill>
                <a:schemeClr val="tx2"/>
              </a:solidFill>
              <a:latin typeface="Constantia" panose="02030602050306030303" pitchFamily="18" charset="0"/>
            </a:endParaRPr>
          </a:p>
          <a:p>
            <a:pPr algn="ctr">
              <a:lnSpc>
                <a:spcPct val="90000"/>
              </a:lnSpc>
            </a:pPr>
            <a:r>
              <a:rPr lang="en-GB" sz="4000" b="1" dirty="0">
                <a:solidFill>
                  <a:schemeClr val="tx2"/>
                </a:solidFill>
                <a:latin typeface="Constantia" panose="02030602050306030303" pitchFamily="18" charset="0"/>
              </a:rPr>
              <a:t>MAURITANIA</a:t>
            </a:r>
          </a:p>
        </p:txBody>
      </p:sp>
      <p:sp>
        <p:nvSpPr>
          <p:cNvPr id="5" name="TextBox 4"/>
          <p:cNvSpPr txBox="1"/>
          <p:nvPr/>
        </p:nvSpPr>
        <p:spPr>
          <a:xfrm>
            <a:off x="760834" y="1687439"/>
            <a:ext cx="7257752" cy="2893100"/>
          </a:xfrm>
          <a:prstGeom prst="rect">
            <a:avLst/>
          </a:prstGeom>
          <a:noFill/>
        </p:spPr>
        <p:txBody>
          <a:bodyPr wrap="square" rtlCol="0">
            <a:spAutoFit/>
          </a:bodyPr>
          <a:lstStyle/>
          <a:p>
            <a:r>
              <a:rPr lang="ro-RO" sz="2800" b="1" i="0" u="none" strike="noStrike" baseline="0" dirty="0">
                <a:solidFill>
                  <a:schemeClr val="tx2"/>
                </a:solidFill>
                <a:latin typeface="Constantia" panose="02030602050306030303" pitchFamily="18" charset="0"/>
              </a:rPr>
              <a:t>Motive de rugăciune:</a:t>
            </a:r>
          </a:p>
          <a:p>
            <a:endParaRPr lang="ro-RO" sz="800" b="1" i="0" u="none" strike="noStrike" baseline="0" dirty="0">
              <a:solidFill>
                <a:schemeClr val="tx2"/>
              </a:solidFill>
              <a:latin typeface="Constantia" panose="02030602050306030303" pitchFamily="18" charset="0"/>
            </a:endParaRPr>
          </a:p>
          <a:p>
            <a:pPr marL="342900" indent="-342900">
              <a:buFont typeface="Arial" panose="020B0604020202020204" pitchFamily="34" charset="0"/>
              <a:buChar char="•"/>
            </a:pPr>
            <a:r>
              <a:rPr lang="ro-RO" sz="2600" b="0" i="0" u="none" strike="noStrike" baseline="0" dirty="0">
                <a:solidFill>
                  <a:schemeClr val="tx2"/>
                </a:solidFill>
                <a:latin typeface="Constantia" panose="02030602050306030303" pitchFamily="18" charset="0"/>
              </a:rPr>
              <a:t>Să ne rugăm ca guvernul Mauritaniei să recunoască libertatea religioasă.</a:t>
            </a:r>
          </a:p>
          <a:p>
            <a:endParaRPr lang="ro-RO" sz="800" b="0" i="0" u="none" strike="noStrike" baseline="0" dirty="0">
              <a:solidFill>
                <a:schemeClr val="tx2"/>
              </a:solidFill>
              <a:latin typeface="Constantia" panose="02030602050306030303" pitchFamily="18" charset="0"/>
            </a:endParaRPr>
          </a:p>
          <a:p>
            <a:pPr marL="342900" indent="-342900">
              <a:buFont typeface="Arial" panose="020B0604020202020204" pitchFamily="34" charset="0"/>
              <a:buChar char="•"/>
            </a:pPr>
            <a:r>
              <a:rPr lang="ro-RO" sz="2600" b="0" i="0" u="none" strike="noStrike" baseline="0" dirty="0">
                <a:solidFill>
                  <a:schemeClr val="tx2"/>
                </a:solidFill>
                <a:latin typeface="Constantia" panose="02030602050306030303" pitchFamily="18" charset="0"/>
              </a:rPr>
              <a:t>Să ne rugăm ca familiile celor ce devin credincioși să aibă inimile și mințile deschise, și să nu-i respingă.</a:t>
            </a:r>
          </a:p>
          <a:p>
            <a:endParaRPr lang="ro-RO" sz="800" b="0" i="0" u="none" strike="noStrike" baseline="0" dirty="0">
              <a:solidFill>
                <a:schemeClr val="tx2"/>
              </a:solidFill>
              <a:latin typeface="Constantia" panose="02030602050306030303" pitchFamily="18" charset="0"/>
            </a:endParaRPr>
          </a:p>
        </p:txBody>
      </p:sp>
      <p:pic>
        <p:nvPicPr>
          <p:cNvPr id="2" name="Picture 1">
            <a:extLst>
              <a:ext uri="{FF2B5EF4-FFF2-40B4-BE49-F238E27FC236}">
                <a16:creationId xmlns:a16="http://schemas.microsoft.com/office/drawing/2014/main" id="{98AF7305-EE2B-DFA1-A7A7-CE43CBB3AB81}"/>
              </a:ext>
            </a:extLst>
          </p:cNvPr>
          <p:cNvPicPr>
            <a:picLocks noChangeAspect="1"/>
          </p:cNvPicPr>
          <p:nvPr/>
        </p:nvPicPr>
        <p:blipFill>
          <a:blip r:embed="rId2"/>
          <a:stretch>
            <a:fillRect/>
          </a:stretch>
        </p:blipFill>
        <p:spPr>
          <a:xfrm>
            <a:off x="8096502" y="2087973"/>
            <a:ext cx="3164098" cy="1700931"/>
          </a:xfrm>
          <a:prstGeom prst="rect">
            <a:avLst/>
          </a:prstGeom>
          <a:ln>
            <a:noFill/>
          </a:ln>
          <a:effectLst/>
          <a:scene3d>
            <a:camera prst="orthographicFront">
              <a:rot lat="0" lon="0" rev="0"/>
            </a:camera>
            <a:lightRig rig="glow" dir="t">
              <a:rot lat="0" lon="0" rev="14100000"/>
            </a:lightRig>
          </a:scene3d>
          <a:sp3d prstMaterial="softEdge">
            <a:bevelT w="127000" prst="artDeco"/>
          </a:sp3d>
        </p:spPr>
      </p:pic>
      <p:sp>
        <p:nvSpPr>
          <p:cNvPr id="6" name="TextBox 5">
            <a:extLst>
              <a:ext uri="{FF2B5EF4-FFF2-40B4-BE49-F238E27FC236}">
                <a16:creationId xmlns:a16="http://schemas.microsoft.com/office/drawing/2014/main" id="{2C8F097A-C2AE-0B00-5684-193E4BFB7D72}"/>
              </a:ext>
            </a:extLst>
          </p:cNvPr>
          <p:cNvSpPr txBox="1"/>
          <p:nvPr/>
        </p:nvSpPr>
        <p:spPr>
          <a:xfrm>
            <a:off x="760834" y="4441485"/>
            <a:ext cx="10206105" cy="89255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o-RO" sz="2600" b="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rPr>
              <a:t>Să ne rugăm ca Domnul să-i îmbărbăteze pe cei care au pierdut totul pentru credința lor.</a:t>
            </a:r>
            <a:endParaRPr kumimoji="0" lang="it-IT" sz="2600" b="0" i="0" u="none" strike="noStrike" kern="1200" cap="none" spc="0" normalizeH="0" baseline="0" noProof="0" dirty="0">
              <a:ln>
                <a:noFill/>
              </a:ln>
              <a:solidFill>
                <a:srgbClr val="000000"/>
              </a:solidFill>
              <a:effectLst/>
              <a:uLnTx/>
              <a:uFillTx/>
              <a:latin typeface="Constantia" panose="02030602050306030303" pitchFamily="18" charset="0"/>
              <a:ea typeface="+mn-ea"/>
              <a:cs typeface="+mn-cs"/>
            </a:endParaRPr>
          </a:p>
        </p:txBody>
      </p:sp>
    </p:spTree>
    <p:extLst>
      <p:ext uri="{BB962C8B-B14F-4D97-AF65-F5344CB8AC3E}">
        <p14:creationId xmlns:p14="http://schemas.microsoft.com/office/powerpoint/2010/main" val="3936295859"/>
      </p:ext>
    </p:extLst>
  </p:cSld>
  <p:clrMapOvr>
    <a:masterClrMapping/>
  </p:clrMapOvr>
  <p:transition spd="slow">
    <p:push/>
  </p:transition>
</p:sld>
</file>

<file path=ppt/theme/theme1.xml><?xml version="1.0" encoding="utf-8"?>
<a:theme xmlns:a="http://schemas.openxmlformats.org/drawingml/2006/main" name="Theme1 Map">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heme1 Map" id="{2ADCF2F8-6A83-4891-9E91-5FB008385290}" vid="{7185CB27-4925-4CB3-9723-8A89D4A6BC48}"/>
    </a:ext>
  </a:extLst>
</a:theme>
</file>

<file path=docProps/app.xml><?xml version="1.0" encoding="utf-8"?>
<Properties xmlns="http://schemas.openxmlformats.org/officeDocument/2006/extended-properties" xmlns:vt="http://schemas.openxmlformats.org/officeDocument/2006/docPropsVTypes">
  <Template>Theme1 Map</Template>
  <TotalTime>48</TotalTime>
  <Words>263</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Constantia</vt:lpstr>
      <vt:lpstr>Theme1 Map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APME</dc:creator>
  <cp:lastModifiedBy>Alina Catau</cp:lastModifiedBy>
  <cp:revision>56</cp:revision>
  <dcterms:created xsi:type="dcterms:W3CDTF">2019-05-08T05:40:17Z</dcterms:created>
  <dcterms:modified xsi:type="dcterms:W3CDTF">2024-04-17T10:27:52Z</dcterms:modified>
  <cp:contentStatus/>
</cp:coreProperties>
</file>