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58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1" autoAdjust="0"/>
    <p:restoredTop sz="94660"/>
  </p:normalViewPr>
  <p:slideViewPr>
    <p:cSldViewPr snapToGrid="0">
      <p:cViewPr varScale="1">
        <p:scale>
          <a:sx n="148" d="100"/>
          <a:sy n="148" d="100"/>
        </p:scale>
        <p:origin x="70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25A20-8235-2A3A-E4FE-B8A7BA9D40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D0E82F-DFE6-2A74-4D92-FCF1BBAFB8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ADB6B4-86C9-EA3E-6F3C-B2F1CE52A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FDCF7-3437-46B8-94C6-C0636D0F920A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FF8799-E712-2F42-9BA7-1C65DFD39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A5170-32A3-18D7-4604-48940B4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C42C-A3BF-42B3-A79A-405004AB6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969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59E9F-E7B9-E3F7-7DF8-317C0C1B7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9BE25A-6A71-88F7-4F4E-71E7AFE27F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8049A5-0CFC-6299-D45B-46852E8DF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FDCF7-3437-46B8-94C6-C0636D0F920A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9549C-EE9C-3072-C239-A2850E244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A96A9A-2DB1-0381-0AC0-4D2443DD4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C42C-A3BF-42B3-A79A-405004AB6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12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FBB63-FCF0-647C-5E79-C1DD301A42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6CCDD4-3D44-499D-32B4-A404B6B4C1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6FA917-DCC8-8375-F08C-E58DA4A76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FDCF7-3437-46B8-94C6-C0636D0F920A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C5F3D7-869A-EC56-0E78-2A37BB2FC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813063-0765-9F9B-52E1-8C7B56F40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C42C-A3BF-42B3-A79A-405004AB6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171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02429-8402-4F2D-13D1-B9E657735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59A417-CB47-61EE-D4D0-7E7AEA508F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371703-906C-92A7-F4D3-3FF607EF4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FDCF7-3437-46B8-94C6-C0636D0F920A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D75352-016B-7321-8BA3-28115B858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92876F-0029-3911-CB74-73A174196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C42C-A3BF-42B3-A79A-405004AB6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458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CE43D-A0B8-72A5-351E-50B3ED380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2A33E1-9619-8AC8-7C1F-FE67F0BF51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743E61-CB53-7DDC-1F56-64AA6FC36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FDCF7-3437-46B8-94C6-C0636D0F920A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0C304-779E-216D-9196-F619AB283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684AEB-84A7-D13E-BDFF-C7FA6F2AE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C42C-A3BF-42B3-A79A-405004AB6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954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A7977-C351-5496-6232-4C3C0CA2D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84EC5-26D3-C477-E64B-C392E54D66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0D562F-69F8-9F94-1786-BF795012D5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0F6AEF-375E-4AD4-48A2-8FDCDE470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FDCF7-3437-46B8-94C6-C0636D0F920A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042C6D-945A-9D19-D5C8-CD0328F2D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223B32-796C-617F-C27D-55A0AF5A6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C42C-A3BF-42B3-A79A-405004AB6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197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DEC61-26D9-B968-AFD2-5325717BC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913988-0FD0-33F2-B4A5-1D0C2F0A74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F55F14-386F-40FA-12FD-A164959F4A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9A92E3-A699-E77A-F5DF-15EF0E7AA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9323E9-6B70-B7E9-D6F1-EDF8EB6082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E8332F-173F-84CF-A113-0003A4C47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FDCF7-3437-46B8-94C6-C0636D0F920A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C1E085-9578-0776-9ED5-CBFF7D80A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18707B-0E19-4502-7B7F-B7B4BFD94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C42C-A3BF-42B3-A79A-405004AB6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130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6DFC1-6F96-3AAE-A3D3-FC09E1147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8A396D-F796-1E01-9AE8-092078A43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FDCF7-3437-46B8-94C6-C0636D0F920A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9DD716-A0FC-0046-488B-89A25216A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20C0B5-121C-0A52-6113-24AD6CD2E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C42C-A3BF-42B3-A79A-405004AB6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442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3F8E12-E49A-8931-4872-A0DFBB2FB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FDCF7-3437-46B8-94C6-C0636D0F920A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A078DB-D128-EFFC-52E7-6A1E1CCFC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C6E4AF-2A94-6A3A-E397-5996CFF40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C42C-A3BF-42B3-A79A-405004AB6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487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2B5C4-3CB9-8E53-5756-5CAFE104C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A7F6F-0BCB-B8BB-90FA-26C86E74B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525C39-02E6-8048-9A14-8A3DB843B8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C52AEA-1265-8493-C1BA-FB185807A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FDCF7-3437-46B8-94C6-C0636D0F920A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DCC22E-9B73-E400-D573-0E05A85E8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8C2835-0758-CB94-B6F8-33707E1C6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C42C-A3BF-42B3-A79A-405004AB6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8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46FF8-2387-99C5-DAB3-9267901DE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A45407-C411-9740-8FE3-56A45DF0E2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A47F95-A79B-1B96-F527-47D27BA9C6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D67E6E-03E0-C160-5845-46AD34C19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FDCF7-3437-46B8-94C6-C0636D0F920A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284FF4-26EC-B336-57B8-1AC883593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441DF6-4099-C578-90B1-8364CF39E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C42C-A3BF-42B3-A79A-405004AB6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498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029BC0-BB47-6553-1F96-19BC1624A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863BA2-46B9-B87D-01F7-1D3CDD26AA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C41E8E-4F83-D29B-3A32-E34ACCC798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FDCF7-3437-46B8-94C6-C0636D0F920A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67D511-2D1A-1556-3614-61CE7D1084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317548-FE4C-B3EA-0330-AD385F46A1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7C42C-A3BF-42B3-A79A-405004AB6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000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312F617-B5BD-E236-60AC-8F9FA979EA88}"/>
              </a:ext>
            </a:extLst>
          </p:cNvPr>
          <p:cNvSpPr/>
          <p:nvPr/>
        </p:nvSpPr>
        <p:spPr>
          <a:xfrm>
            <a:off x="5341684" y="406546"/>
            <a:ext cx="1508631" cy="239059"/>
          </a:xfrm>
          <a:prstGeom prst="rect">
            <a:avLst/>
          </a:prstGeom>
          <a:solidFill>
            <a:srgbClr val="66585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Прямая соединительная линия 11">
            <a:extLst>
              <a:ext uri="{FF2B5EF4-FFF2-40B4-BE49-F238E27FC236}">
                <a16:creationId xmlns:a16="http://schemas.microsoft.com/office/drawing/2014/main" id="{89001C62-83E9-28A0-ECCB-1CB664A07702}"/>
              </a:ext>
            </a:extLst>
          </p:cNvPr>
          <p:cNvCxnSpPr>
            <a:cxnSpLocks/>
          </p:cNvCxnSpPr>
          <p:nvPr/>
        </p:nvCxnSpPr>
        <p:spPr>
          <a:xfrm flipH="1">
            <a:off x="565318" y="1346808"/>
            <a:ext cx="5429082" cy="0"/>
          </a:xfrm>
          <a:prstGeom prst="line">
            <a:avLst/>
          </a:prstGeom>
          <a:ln w="28575">
            <a:solidFill>
              <a:srgbClr val="6658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9EA65881-4765-8B9B-66D8-53BD21C120C8}"/>
              </a:ext>
            </a:extLst>
          </p:cNvPr>
          <p:cNvSpPr txBox="1"/>
          <p:nvPr/>
        </p:nvSpPr>
        <p:spPr>
          <a:xfrm>
            <a:off x="565318" y="767510"/>
            <a:ext cx="55306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 Extrabold" panose="020B0906030804020204" pitchFamily="34" charset="0"/>
                <a:cs typeface="Open Sans" panose="020B0606030504020204" pitchFamily="34" charset="0"/>
              </a:rPr>
              <a:t>PAVEL &amp; ROXANA*</a:t>
            </a:r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 Extrabold" panose="020B09060308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FC0E9B-A1C6-A928-8580-781583F63657}"/>
              </a:ext>
            </a:extLst>
          </p:cNvPr>
          <p:cNvSpPr txBox="1"/>
          <p:nvPr/>
        </p:nvSpPr>
        <p:spPr>
          <a:xfrm>
            <a:off x="5341685" y="358062"/>
            <a:ext cx="15086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600" dirty="0">
                <a:solidFill>
                  <a:schemeClr val="bg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15 IUNIE</a:t>
            </a:r>
            <a:endParaRPr lang="en-US" sz="1600" i="1" dirty="0">
              <a:solidFill>
                <a:schemeClr val="bg1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DB22373-0A2D-A686-8765-5D3EE79AF761}"/>
              </a:ext>
            </a:extLst>
          </p:cNvPr>
          <p:cNvSpPr/>
          <p:nvPr/>
        </p:nvSpPr>
        <p:spPr>
          <a:xfrm>
            <a:off x="565318" y="1421625"/>
            <a:ext cx="637639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Slujesc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într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-o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țară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din Asia de Est</a:t>
            </a:r>
          </a:p>
          <a:p>
            <a:r>
              <a:rPr lang="en-US" sz="2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parteneriat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cu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TPM</a:t>
            </a:r>
          </a:p>
          <a:p>
            <a:r>
              <a:rPr lang="en-US" sz="2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Trimiși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Biserica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Vestea</a:t>
            </a:r>
            <a:r>
              <a:rPr lang="en-US" sz="2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Bună</a:t>
            </a:r>
            <a:r>
              <a:rPr lang="en-US" sz="2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din</a:t>
            </a:r>
          </a:p>
          <a:p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București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Începând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din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2003</a:t>
            </a:r>
          </a:p>
          <a:p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 </a:t>
            </a:r>
            <a:r>
              <a:rPr lang="en-US" sz="2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implică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Evanghelizarea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unor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grupuri</a:t>
            </a:r>
            <a:r>
              <a:rPr lang="ro-RO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etnice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neevanghelizate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Dezvoltare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comunitară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proiecte</a:t>
            </a:r>
            <a:r>
              <a:rPr lang="ro-RO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sociale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zone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rurale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Mobilizarea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pregătirea</a:t>
            </a:r>
            <a:r>
              <a:rPr lang="ro-RO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lucrătorilor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localnici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pentru</a:t>
            </a:r>
            <a:r>
              <a:rPr lang="ro-RO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atingerea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tuturor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grupurilor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etnice</a:t>
            </a:r>
            <a:r>
              <a:rPr lang="ro-RO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neevanghelizate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din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acea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zonă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DE2D5C1-503D-FF4B-771B-09AC33DBB0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87824" y="1694952"/>
            <a:ext cx="5204176" cy="34680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Imagine 2">
            <a:extLst>
              <a:ext uri="{FF2B5EF4-FFF2-40B4-BE49-F238E27FC236}">
                <a16:creationId xmlns:a16="http://schemas.microsoft.com/office/drawing/2014/main" id="{A71E1212-7A7F-5796-B152-1DA64C81B3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9702" y="5789182"/>
            <a:ext cx="930042" cy="69739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0119DDE-B4B5-D933-A6AF-CF13EFD73C60}"/>
              </a:ext>
            </a:extLst>
          </p:cNvPr>
          <p:cNvSpPr txBox="1"/>
          <p:nvPr/>
        </p:nvSpPr>
        <p:spPr>
          <a:xfrm>
            <a:off x="6508115" y="6266788"/>
            <a:ext cx="2273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o-RO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*pseudonime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637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84FD84E-A50A-3BEB-787D-AD4C2B9B899A}"/>
              </a:ext>
            </a:extLst>
          </p:cNvPr>
          <p:cNvSpPr txBox="1"/>
          <p:nvPr/>
        </p:nvSpPr>
        <p:spPr>
          <a:xfrm>
            <a:off x="424440" y="375660"/>
            <a:ext cx="4970335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o-RO" sz="3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 Extrabold" panose="020B0906030804020204" pitchFamily="34" charset="0"/>
                <a:cs typeface="Open Sans" panose="020B0606030504020204" pitchFamily="34" charset="0"/>
              </a:rPr>
              <a:t>Motive de rugăciune</a:t>
            </a:r>
            <a:endParaRPr lang="en-US" sz="3000" b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 Extrabold" panose="020B09060308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F82EB6F-0D9D-877B-7794-AC75DCA44672}"/>
              </a:ext>
            </a:extLst>
          </p:cNvPr>
          <p:cNvSpPr/>
          <p:nvPr/>
        </p:nvSpPr>
        <p:spPr>
          <a:xfrm>
            <a:off x="572847" y="991213"/>
            <a:ext cx="6916217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Libertate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religioasă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această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țară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pentru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cei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care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suferă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din</a:t>
            </a:r>
            <a:r>
              <a:rPr lang="ro-RO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cauza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persecuției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special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pentru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pastori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lideri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evangheliști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Metode creative de a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vesti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Evanghelia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contextul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care</a:t>
            </a:r>
            <a:r>
              <a:rPr lang="ro-RO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prozelitismul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este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interzis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prin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lege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atât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pentru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creștinii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localnici</a:t>
            </a:r>
            <a:r>
              <a:rPr lang="ro-RO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cât</a:t>
            </a:r>
            <a:r>
              <a:rPr lang="ro-RO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pentru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străini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Traducerea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tipărirea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distribuirea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Bibliei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altor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materiale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creștine</a:t>
            </a:r>
            <a:r>
              <a:rPr lang="ro-RO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toate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limbile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grupurilor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etnice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din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acea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zonă</a:t>
            </a: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cxnSp>
        <p:nvCxnSpPr>
          <p:cNvPr id="6" name="Прямая соединительная линия 11">
            <a:extLst>
              <a:ext uri="{FF2B5EF4-FFF2-40B4-BE49-F238E27FC236}">
                <a16:creationId xmlns:a16="http://schemas.microsoft.com/office/drawing/2014/main" id="{DC78B295-4A62-7782-5DE5-5B47AB3BF194}"/>
              </a:ext>
            </a:extLst>
          </p:cNvPr>
          <p:cNvCxnSpPr>
            <a:cxnSpLocks/>
          </p:cNvCxnSpPr>
          <p:nvPr/>
        </p:nvCxnSpPr>
        <p:spPr>
          <a:xfrm flipH="1">
            <a:off x="498644" y="960435"/>
            <a:ext cx="5429082" cy="0"/>
          </a:xfrm>
          <a:prstGeom prst="line">
            <a:avLst/>
          </a:prstGeom>
          <a:ln w="28575">
            <a:solidFill>
              <a:srgbClr val="6658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4E406A37-C29C-23FC-C778-A195327F08E8}"/>
              </a:ext>
            </a:extLst>
          </p:cNvPr>
          <p:cNvSpPr txBox="1"/>
          <p:nvPr/>
        </p:nvSpPr>
        <p:spPr>
          <a:xfrm>
            <a:off x="498644" y="4680014"/>
            <a:ext cx="4970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 Extrabold" panose="020B0906030804020204" pitchFamily="34" charset="0"/>
                <a:cs typeface="Open Sans" panose="020B0606030504020204" pitchFamily="34" charset="0"/>
              </a:rPr>
              <a:t>Motto</a:t>
            </a:r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 Extrabold" panose="020B09060308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11">
            <a:extLst>
              <a:ext uri="{FF2B5EF4-FFF2-40B4-BE49-F238E27FC236}">
                <a16:creationId xmlns:a16="http://schemas.microsoft.com/office/drawing/2014/main" id="{2FBF4AEF-D264-F47B-2D90-C5D3D9675824}"/>
              </a:ext>
            </a:extLst>
          </p:cNvPr>
          <p:cNvCxnSpPr>
            <a:cxnSpLocks/>
          </p:cNvCxnSpPr>
          <p:nvPr/>
        </p:nvCxnSpPr>
        <p:spPr>
          <a:xfrm flipH="1">
            <a:off x="572848" y="5279158"/>
            <a:ext cx="5429082" cy="0"/>
          </a:xfrm>
          <a:prstGeom prst="line">
            <a:avLst/>
          </a:prstGeom>
          <a:ln w="28575">
            <a:solidFill>
              <a:srgbClr val="6658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43692064-7FCF-2590-B1D9-DD8446E0B001}"/>
              </a:ext>
            </a:extLst>
          </p:cNvPr>
          <p:cNvSpPr/>
          <p:nvPr/>
        </p:nvSpPr>
        <p:spPr>
          <a:xfrm>
            <a:off x="498644" y="5328510"/>
            <a:ext cx="8414628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Dar cum vor chema pe Acela în care n-au crezut? Și cum vor crede în Acela despre care n-au auzit? Și cum vor auzi despre El fără propovăduitor? </a:t>
            </a:r>
            <a:r>
              <a:rPr lang="ro-RO" sz="2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Romani 10:14</a:t>
            </a:r>
            <a:endParaRPr lang="en-US" sz="2300" b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extBox 6">
            <a:extLst>
              <a:ext uri="{FF2B5EF4-FFF2-40B4-BE49-F238E27FC236}">
                <a16:creationId xmlns:a16="http://schemas.microsoft.com/office/drawing/2014/main" id="{ACF33EB8-C821-87AC-FBBB-85A98D62FDC3}"/>
              </a:ext>
            </a:extLst>
          </p:cNvPr>
          <p:cNvSpPr txBox="1"/>
          <p:nvPr/>
        </p:nvSpPr>
        <p:spPr>
          <a:xfrm>
            <a:off x="7888229" y="5740833"/>
            <a:ext cx="39356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o-RO" sz="3200" b="1" dirty="0">
                <a:solidFill>
                  <a:srgbClr val="665852"/>
                </a:solidFill>
                <a:latin typeface="Open Sans" panose="020B0606030504020204" pitchFamily="34" charset="0"/>
                <a:ea typeface="Open Sans Extrabold" panose="020B0906030804020204" pitchFamily="34" charset="0"/>
                <a:cs typeface="Open Sans" panose="020B0606030504020204" pitchFamily="34" charset="0"/>
              </a:rPr>
              <a:t>Asia de Est</a:t>
            </a:r>
            <a:endParaRPr lang="en-US" sz="3200" b="1" dirty="0">
              <a:solidFill>
                <a:srgbClr val="665852"/>
              </a:solidFill>
              <a:latin typeface="Open Sans" panose="020B0606030504020204" pitchFamily="34" charset="0"/>
              <a:ea typeface="Open Sans Extrabold" panose="020B09060308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" name="Imagine 9">
            <a:extLst>
              <a:ext uri="{FF2B5EF4-FFF2-40B4-BE49-F238E27FC236}">
                <a16:creationId xmlns:a16="http://schemas.microsoft.com/office/drawing/2014/main" id="{5CAE76F5-2A27-AE41-0262-731EF4653B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56045" y="1436147"/>
            <a:ext cx="5315337" cy="3985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721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585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69D5B98-5A64-B8B7-B4EA-AD6DBCDD15DA}"/>
              </a:ext>
            </a:extLst>
          </p:cNvPr>
          <p:cNvSpPr txBox="1"/>
          <p:nvPr/>
        </p:nvSpPr>
        <p:spPr>
          <a:xfrm>
            <a:off x="2915364" y="246956"/>
            <a:ext cx="63612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 Extrabold" panose="020B0906030804020204" pitchFamily="34" charset="0"/>
                <a:cs typeface="Open Sans" panose="020B0606030504020204" pitchFamily="34" charset="0"/>
              </a:rPr>
              <a:t>Proiectul România 100% (AREA)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 Extrabold" panose="020B09060308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3" name="Прямая соединительная линия 22">
            <a:extLst>
              <a:ext uri="{FF2B5EF4-FFF2-40B4-BE49-F238E27FC236}">
                <a16:creationId xmlns:a16="http://schemas.microsoft.com/office/drawing/2014/main" id="{7CB6A156-C9BF-E843-58E7-1F925C1A3305}"/>
              </a:ext>
            </a:extLst>
          </p:cNvPr>
          <p:cNvCxnSpPr>
            <a:cxnSpLocks/>
          </p:cNvCxnSpPr>
          <p:nvPr/>
        </p:nvCxnSpPr>
        <p:spPr>
          <a:xfrm rot="5400000" flipV="1">
            <a:off x="3304064" y="1729621"/>
            <a:ext cx="0" cy="56259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39E31359-C02E-D4F0-7B68-1ECF34D339E9}"/>
              </a:ext>
            </a:extLst>
          </p:cNvPr>
          <p:cNvSpPr txBox="1"/>
          <p:nvPr/>
        </p:nvSpPr>
        <p:spPr>
          <a:xfrm>
            <a:off x="372346" y="4644820"/>
            <a:ext cx="397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 Extrabold" panose="020B0906030804020204" pitchFamily="34" charset="0"/>
                <a:cs typeface="Open Sans" panose="020B0606030504020204" pitchFamily="34" charset="0"/>
              </a:rPr>
              <a:t>Motive de rugăciune: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 Extrabold" panose="020B09060308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812E28-3237-B249-A532-6EF6E6647E72}"/>
              </a:ext>
            </a:extLst>
          </p:cNvPr>
          <p:cNvSpPr/>
          <p:nvPr/>
        </p:nvSpPr>
        <p:spPr>
          <a:xfrm>
            <a:off x="439968" y="5115524"/>
            <a:ext cx="1144967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Dumnezeu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să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dea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propășire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</a:t>
            </a:r>
            <a:r>
              <a:rPr kumimoji="0" lang="ro-RO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înțelepciune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călăuzire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lang="ro-RO" sz="2200" dirty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procesul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plantare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bisericii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Dumnezeu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să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binecuvânteze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toți</a:t>
            </a:r>
            <a:r>
              <a:rPr lang="ro-RO" sz="2200" dirty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evangheliștii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AREA din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județ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lang="ro-RO" sz="2200" dirty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bisericile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deja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plantate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TextBox 16">
            <a:extLst>
              <a:ext uri="{FF2B5EF4-FFF2-40B4-BE49-F238E27FC236}">
                <a16:creationId xmlns:a16="http://schemas.microsoft.com/office/drawing/2014/main" id="{A7E62E46-0177-DBB9-496D-9921DB035AB3}"/>
              </a:ext>
            </a:extLst>
          </p:cNvPr>
          <p:cNvSpPr txBox="1"/>
          <p:nvPr/>
        </p:nvSpPr>
        <p:spPr>
          <a:xfrm>
            <a:off x="491114" y="778478"/>
            <a:ext cx="108358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 Extrabold" panose="020B0906030804020204" pitchFamily="34" charset="0"/>
                <a:cs typeface="Open Sans" panose="020B0606030504020204" pitchFamily="34" charset="0"/>
              </a:rPr>
              <a:t>Județ cu mai puțin de 1000 de penticostali: </a:t>
            </a:r>
            <a:r>
              <a:rPr kumimoji="0" lang="ro-RO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 Extrabold" panose="020B0906030804020204" pitchFamily="34" charset="0"/>
                <a:cs typeface="Open Sans" panose="020B0606030504020204" pitchFamily="34" charset="0"/>
              </a:rPr>
              <a:t>Vâlcea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 Extrabold" panose="020B09060308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11CE0750-4D95-AA0B-D55F-576D0A8FEB78}"/>
              </a:ext>
            </a:extLst>
          </p:cNvPr>
          <p:cNvSpPr/>
          <p:nvPr/>
        </p:nvSpPr>
        <p:spPr>
          <a:xfrm>
            <a:off x="465540" y="1300515"/>
            <a:ext cx="1139852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Județul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Vâlcea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are un total de 781</a:t>
            </a:r>
            <a:r>
              <a:rPr kumimoji="0" lang="ro-RO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creștini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penticostali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potrivit</a:t>
            </a:r>
            <a:r>
              <a:rPr kumimoji="0" lang="ro-RO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recensământului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din </a:t>
            </a:r>
            <a:r>
              <a:rPr kumimoji="0" lang="ro-RO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ecembrie</a:t>
            </a:r>
            <a:r>
              <a:rPr kumimoji="0" lang="ro-RO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2021.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Acest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județ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are un total de</a:t>
            </a:r>
            <a:r>
              <a:rPr kumimoji="0" lang="ro-RO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aproximativ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413.511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locuitori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fiind</a:t>
            </a:r>
            <a:r>
              <a:rPr kumimoji="0" lang="ro-RO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compus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din 2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municipii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9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orașe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80</a:t>
            </a:r>
            <a:r>
              <a:rPr kumimoji="0" lang="ro-RO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comune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578 de sate.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ultimii</a:t>
            </a:r>
            <a:r>
              <a:rPr kumimoji="0" lang="ro-RO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ani,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Vâlcea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s-au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plantat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multe</a:t>
            </a:r>
            <a:r>
              <a:rPr kumimoji="0" lang="ro-RO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biserici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orașele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kumimoji="0" lang="en-US" sz="22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Băbeni</a:t>
            </a:r>
            <a:r>
              <a:rPr kumimoji="0" lang="en-US" sz="22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</a:t>
            </a:r>
            <a:r>
              <a:rPr kumimoji="0" lang="ro-RO" sz="22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Bălcești</a:t>
            </a:r>
            <a:r>
              <a:rPr kumimoji="0" lang="en-US" sz="22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kumimoji="0" lang="en-US" sz="22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Băile</a:t>
            </a:r>
            <a:r>
              <a:rPr kumimoji="0" lang="en-US" sz="22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Govora</a:t>
            </a:r>
            <a:r>
              <a:rPr kumimoji="0" lang="en-US" sz="22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kumimoji="0" lang="en-US" sz="22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Călimănești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kumimoji="0" lang="ro-RO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toate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acestea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fost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implicată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AREA</a:t>
            </a:r>
            <a:r>
              <a:rPr kumimoji="0" lang="ro-RO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prin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evangheliștii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pe care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îi</a:t>
            </a:r>
            <a:r>
              <a:rPr kumimoji="0" lang="ro-RO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usține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r>
              <a:rPr kumimoji="0" lang="ro-RO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Aceste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biserici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sunt la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început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au</a:t>
            </a:r>
            <a:r>
              <a:rPr kumimoji="0" lang="ro-RO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nevoie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sprijinul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colaborarea</a:t>
            </a:r>
            <a:r>
              <a:rPr kumimoji="0" lang="ro-RO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unor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biserici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din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zonă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din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țară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kumimoji="0" lang="en-US" sz="22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Băile</a:t>
            </a:r>
            <a:r>
              <a:rPr kumimoji="0" lang="ro-RO" sz="22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Olănești</a:t>
            </a:r>
            <a:r>
              <a:rPr kumimoji="0" lang="en-US" sz="22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este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singurul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oraș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rămas</a:t>
            </a:r>
            <a:r>
              <a:rPr kumimoji="0" lang="ro-RO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fără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biserică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penticostală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care, cu</a:t>
            </a:r>
            <a:r>
              <a:rPr kumimoji="0" lang="ro-RO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ajutorul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unei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echipe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evangheliști</a:t>
            </a:r>
            <a:r>
              <a:rPr kumimoji="0" lang="ro-RO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AREA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al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Bisericii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Penticostale</a:t>
            </a:r>
            <a:r>
              <a:rPr kumimoji="0" lang="ro-RO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Vestea</a:t>
            </a:r>
            <a:r>
              <a:rPr kumimoji="0" lang="en-US" sz="22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Bună</a:t>
            </a:r>
            <a:r>
              <a:rPr kumimoji="0" lang="en-US" sz="22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din Rm.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Vâlcea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s-a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inițiat</a:t>
            </a:r>
            <a:r>
              <a:rPr kumimoji="0" lang="ro-RO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plantarea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unei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biserici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8108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356</Words>
  <Application>Microsoft Office PowerPoint</Application>
  <PresentationFormat>Widescreen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Open Sans</vt:lpstr>
      <vt:lpstr>Open Sans SemiBold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Lea-Priscila Mocan</dc:creator>
  <cp:lastModifiedBy>Lea-Priscila Mocan</cp:lastModifiedBy>
  <cp:revision>16</cp:revision>
  <dcterms:created xsi:type="dcterms:W3CDTF">2025-01-08T09:45:13Z</dcterms:created>
  <dcterms:modified xsi:type="dcterms:W3CDTF">2025-05-20T09:38:02Z</dcterms:modified>
</cp:coreProperties>
</file>